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obo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2" roundtripDataSignature="AMtx7mitGGJJIplZfv4Fr1lcnIpg5DY1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009b096a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009b096a3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14ec8318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214ec8318b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1b5744176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1b57441767_4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fd876e4e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fd876e4e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5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5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5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5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5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5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5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5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python.org/downloads/"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ithub.com/opencv/opencv/tree/master/data/haarcascades" TargetMode="Externa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413908" y="10900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Introduction to Computer Vision with OpenCV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SzPct val="85069"/>
              <a:buNone/>
            </a:pPr>
            <a:r>
              <a:rPr lang="en"/>
              <a:t>Downloading Python</a:t>
            </a:r>
            <a:endParaRPr sz="3200"/>
          </a:p>
        </p:txBody>
      </p:sp>
      <p:sp>
        <p:nvSpPr>
          <p:cNvPr id="115" name="Google Shape;115;p9"/>
          <p:cNvSpPr txBox="1"/>
          <p:nvPr>
            <p:ph idx="1" type="body"/>
          </p:nvPr>
        </p:nvSpPr>
        <p:spPr>
          <a:xfrm>
            <a:off x="287375" y="117195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Link: </a:t>
            </a:r>
            <a:r>
              <a:rPr lang="en" u="sng">
                <a:solidFill>
                  <a:schemeClr val="hlink"/>
                </a:solidFill>
                <a:hlinkClick r:id="rId3"/>
              </a:rPr>
              <a:t>https://www.python.org/downloads/</a:t>
            </a:r>
            <a:r>
              <a:rPr lang="en"/>
              <a:t> </a:t>
            </a:r>
            <a:endParaRPr/>
          </a:p>
        </p:txBody>
      </p:sp>
      <p:pic>
        <p:nvPicPr>
          <p:cNvPr id="116" name="Google Shape;116;p9"/>
          <p:cNvPicPr preferRelativeResize="0"/>
          <p:nvPr/>
        </p:nvPicPr>
        <p:blipFill rotWithShape="1">
          <a:blip r:embed="rId4">
            <a:alphaModFix/>
          </a:blip>
          <a:srcRect b="0" l="0" r="0" t="0"/>
          <a:stretch/>
        </p:blipFill>
        <p:spPr>
          <a:xfrm>
            <a:off x="1299250" y="1862104"/>
            <a:ext cx="5837652" cy="221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26318"/>
              <a:buFont typeface="Arial"/>
              <a:buNone/>
            </a:pPr>
            <a:r>
              <a:rPr lang="en"/>
              <a:t>Installing Python</a:t>
            </a:r>
            <a:endParaRPr sz="3200"/>
          </a:p>
          <a:p>
            <a:pPr indent="0" lvl="0" marL="0" rtl="0" algn="l">
              <a:lnSpc>
                <a:spcPct val="100000"/>
              </a:lnSpc>
              <a:spcBef>
                <a:spcPts val="0"/>
              </a:spcBef>
              <a:spcAft>
                <a:spcPts val="0"/>
              </a:spcAft>
              <a:buSzPct val="111111"/>
              <a:buNone/>
            </a:pPr>
            <a:r>
              <a:t/>
            </a:r>
            <a:endParaRPr/>
          </a:p>
        </p:txBody>
      </p:sp>
      <p:sp>
        <p:nvSpPr>
          <p:cNvPr id="122" name="Google Shape;122;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Note: Don’t forget to add python PATH to the environment variable while installing python</a:t>
            </a:r>
            <a:endParaRPr/>
          </a:p>
        </p:txBody>
      </p:sp>
      <p:pic>
        <p:nvPicPr>
          <p:cNvPr id="123" name="Google Shape;123;p10"/>
          <p:cNvPicPr preferRelativeResize="0"/>
          <p:nvPr/>
        </p:nvPicPr>
        <p:blipFill rotWithShape="1">
          <a:blip r:embed="rId3">
            <a:alphaModFix/>
          </a:blip>
          <a:srcRect b="0" l="0" r="0" t="0"/>
          <a:stretch/>
        </p:blipFill>
        <p:spPr>
          <a:xfrm>
            <a:off x="444450" y="2164025"/>
            <a:ext cx="3328300" cy="2069499"/>
          </a:xfrm>
          <a:prstGeom prst="rect">
            <a:avLst/>
          </a:prstGeom>
          <a:noFill/>
          <a:ln>
            <a:noFill/>
          </a:ln>
        </p:spPr>
      </p:pic>
      <p:pic>
        <p:nvPicPr>
          <p:cNvPr id="124" name="Google Shape;124;p10"/>
          <p:cNvPicPr preferRelativeResize="0"/>
          <p:nvPr/>
        </p:nvPicPr>
        <p:blipFill rotWithShape="1">
          <a:blip r:embed="rId4">
            <a:alphaModFix/>
          </a:blip>
          <a:srcRect b="42055" l="0" r="12217" t="0"/>
          <a:stretch/>
        </p:blipFill>
        <p:spPr>
          <a:xfrm>
            <a:off x="4209900" y="2571750"/>
            <a:ext cx="4480275" cy="1167851"/>
          </a:xfrm>
          <a:prstGeom prst="rect">
            <a:avLst/>
          </a:prstGeom>
          <a:noFill/>
          <a:ln>
            <a:noFill/>
          </a:ln>
        </p:spPr>
      </p:pic>
      <p:sp>
        <p:nvSpPr>
          <p:cNvPr id="125" name="Google Shape;125;p10"/>
          <p:cNvSpPr txBox="1"/>
          <p:nvPr/>
        </p:nvSpPr>
        <p:spPr>
          <a:xfrm>
            <a:off x="5159725" y="3739600"/>
            <a:ext cx="248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Successful installation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Python IDLE</a:t>
            </a:r>
            <a:endParaRPr/>
          </a:p>
        </p:txBody>
      </p:sp>
      <p:sp>
        <p:nvSpPr>
          <p:cNvPr id="131" name="Google Shape;131;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295275" lvl="0" marL="457200" rtl="0" algn="l">
              <a:lnSpc>
                <a:spcPct val="115000"/>
              </a:lnSpc>
              <a:spcBef>
                <a:spcPts val="0"/>
              </a:spcBef>
              <a:spcAft>
                <a:spcPts val="0"/>
              </a:spcAft>
              <a:buClr>
                <a:srgbClr val="4D5156"/>
              </a:buClr>
              <a:buSzPts val="1050"/>
              <a:buChar char="-"/>
            </a:pPr>
            <a:r>
              <a:rPr lang="en" sz="1050">
                <a:solidFill>
                  <a:srgbClr val="4D5156"/>
                </a:solidFill>
                <a:highlight>
                  <a:srgbClr val="FFFFFF"/>
                </a:highlight>
              </a:rPr>
              <a:t>IDLE is an integrated development environment for Python which will be installed alongside python</a:t>
            </a:r>
            <a:endParaRPr sz="1050">
              <a:solidFill>
                <a:srgbClr val="4D5156"/>
              </a:solidFill>
              <a:highlight>
                <a:srgbClr val="FFFFFF"/>
              </a:highlight>
            </a:endParaRPr>
          </a:p>
          <a:p>
            <a:pPr indent="0" lvl="0" marL="0" rtl="0" algn="l">
              <a:lnSpc>
                <a:spcPct val="115000"/>
              </a:lnSpc>
              <a:spcBef>
                <a:spcPts val="1200"/>
              </a:spcBef>
              <a:spcAft>
                <a:spcPts val="0"/>
              </a:spcAft>
              <a:buSzPts val="1800"/>
              <a:buNone/>
            </a:pPr>
            <a:r>
              <a:t/>
            </a:r>
            <a:endParaRPr sz="1050">
              <a:solidFill>
                <a:srgbClr val="4D5156"/>
              </a:solidFill>
              <a:highlight>
                <a:srgbClr val="FFFFFF"/>
              </a:highlight>
            </a:endParaRPr>
          </a:p>
          <a:p>
            <a:pPr indent="0" lvl="0" marL="0" rtl="0" algn="l">
              <a:lnSpc>
                <a:spcPct val="115000"/>
              </a:lnSpc>
              <a:spcBef>
                <a:spcPts val="1200"/>
              </a:spcBef>
              <a:spcAft>
                <a:spcPts val="0"/>
              </a:spcAft>
              <a:buSzPts val="1800"/>
              <a:buNone/>
            </a:pPr>
            <a:r>
              <a:t/>
            </a:r>
            <a:endParaRPr sz="1050">
              <a:solidFill>
                <a:srgbClr val="4D5156"/>
              </a:solidFill>
              <a:highlight>
                <a:srgbClr val="FFFFFF"/>
              </a:highlight>
            </a:endParaRPr>
          </a:p>
          <a:p>
            <a:pPr indent="0" lvl="0" marL="0" rtl="0" algn="l">
              <a:lnSpc>
                <a:spcPct val="115000"/>
              </a:lnSpc>
              <a:spcBef>
                <a:spcPts val="1200"/>
              </a:spcBef>
              <a:spcAft>
                <a:spcPts val="1200"/>
              </a:spcAft>
              <a:buSzPts val="1800"/>
              <a:buNone/>
            </a:pPr>
            <a:r>
              <a:t/>
            </a:r>
            <a:endParaRPr sz="1050">
              <a:solidFill>
                <a:srgbClr val="4D5156"/>
              </a:solidFill>
              <a:highlight>
                <a:srgbClr val="FFFFFF"/>
              </a:highlight>
            </a:endParaRPr>
          </a:p>
        </p:txBody>
      </p:sp>
      <p:pic>
        <p:nvPicPr>
          <p:cNvPr id="132" name="Google Shape;132;p11"/>
          <p:cNvPicPr preferRelativeResize="0"/>
          <p:nvPr/>
        </p:nvPicPr>
        <p:blipFill rotWithShape="1">
          <a:blip r:embed="rId3">
            <a:alphaModFix/>
          </a:blip>
          <a:srcRect b="0" l="0" r="0" t="0"/>
          <a:stretch/>
        </p:blipFill>
        <p:spPr>
          <a:xfrm>
            <a:off x="750575" y="1893200"/>
            <a:ext cx="2731850" cy="2223551"/>
          </a:xfrm>
          <a:prstGeom prst="rect">
            <a:avLst/>
          </a:prstGeom>
          <a:noFill/>
          <a:ln>
            <a:noFill/>
          </a:ln>
        </p:spPr>
      </p:pic>
      <p:pic>
        <p:nvPicPr>
          <p:cNvPr id="133" name="Google Shape;133;p11"/>
          <p:cNvPicPr preferRelativeResize="0"/>
          <p:nvPr/>
        </p:nvPicPr>
        <p:blipFill rotWithShape="1">
          <a:blip r:embed="rId4">
            <a:alphaModFix/>
          </a:blip>
          <a:srcRect b="0" l="0" r="0" t="0"/>
          <a:stretch/>
        </p:blipFill>
        <p:spPr>
          <a:xfrm>
            <a:off x="3938250" y="2163342"/>
            <a:ext cx="4930925" cy="1683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IPython coding</a:t>
            </a:r>
            <a:endParaRPr/>
          </a:p>
          <a:p>
            <a:pPr indent="0" lvl="0" marL="0" rtl="0" algn="l">
              <a:lnSpc>
                <a:spcPct val="100000"/>
              </a:lnSpc>
              <a:spcBef>
                <a:spcPts val="0"/>
              </a:spcBef>
              <a:spcAft>
                <a:spcPts val="0"/>
              </a:spcAft>
              <a:buSzPct val="111111"/>
              <a:buNone/>
            </a:pPr>
            <a:r>
              <a:t/>
            </a:r>
            <a:endParaRPr/>
          </a:p>
        </p:txBody>
      </p:sp>
      <p:sp>
        <p:nvSpPr>
          <p:cNvPr id="139" name="Google Shape;139;p12"/>
          <p:cNvSpPr txBox="1"/>
          <p:nvPr>
            <p:ph idx="1" type="body"/>
          </p:nvPr>
        </p:nvSpPr>
        <p:spPr>
          <a:xfrm>
            <a:off x="311700" y="11427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Interactive Python</a:t>
            </a:r>
            <a:endParaRPr/>
          </a:p>
          <a:p>
            <a:pPr indent="-342900" lvl="0" marL="457200" rtl="0" algn="l">
              <a:lnSpc>
                <a:spcPct val="115000"/>
              </a:lnSpc>
              <a:spcBef>
                <a:spcPts val="0"/>
              </a:spcBef>
              <a:spcAft>
                <a:spcPts val="0"/>
              </a:spcAft>
              <a:buSzPts val="1800"/>
              <a:buChar char="-"/>
            </a:pPr>
            <a:r>
              <a:rPr lang="en"/>
              <a:t>Running codes line by line </a:t>
            </a:r>
            <a:endParaRPr/>
          </a:p>
        </p:txBody>
      </p:sp>
      <p:pic>
        <p:nvPicPr>
          <p:cNvPr id="140" name="Google Shape;140;p12"/>
          <p:cNvPicPr preferRelativeResize="0"/>
          <p:nvPr/>
        </p:nvPicPr>
        <p:blipFill rotWithShape="1">
          <a:blip r:embed="rId3">
            <a:alphaModFix/>
          </a:blip>
          <a:srcRect b="0" l="0" r="0" t="0"/>
          <a:stretch/>
        </p:blipFill>
        <p:spPr>
          <a:xfrm>
            <a:off x="768825" y="1965325"/>
            <a:ext cx="2961976" cy="1022475"/>
          </a:xfrm>
          <a:prstGeom prst="rect">
            <a:avLst/>
          </a:prstGeom>
          <a:noFill/>
          <a:ln>
            <a:noFill/>
          </a:ln>
        </p:spPr>
      </p:pic>
      <p:sp>
        <p:nvSpPr>
          <p:cNvPr id="141" name="Google Shape;141;p12"/>
          <p:cNvSpPr txBox="1"/>
          <p:nvPr/>
        </p:nvSpPr>
        <p:spPr>
          <a:xfrm>
            <a:off x="1006450" y="3262725"/>
            <a:ext cx="248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IDLE</a:t>
            </a:r>
            <a:endParaRPr b="0" i="0" sz="1400" u="none" cap="none" strike="noStrike">
              <a:solidFill>
                <a:srgbClr val="000000"/>
              </a:solidFill>
              <a:latin typeface="Arial"/>
              <a:ea typeface="Arial"/>
              <a:cs typeface="Arial"/>
              <a:sym typeface="Arial"/>
            </a:endParaRPr>
          </a:p>
        </p:txBody>
      </p:sp>
      <p:pic>
        <p:nvPicPr>
          <p:cNvPr id="142" name="Google Shape;142;p12"/>
          <p:cNvPicPr preferRelativeResize="0"/>
          <p:nvPr/>
        </p:nvPicPr>
        <p:blipFill rotWithShape="1">
          <a:blip r:embed="rId4">
            <a:alphaModFix/>
          </a:blip>
          <a:srcRect b="0" l="0" r="0" t="0"/>
          <a:stretch/>
        </p:blipFill>
        <p:spPr>
          <a:xfrm>
            <a:off x="4572000" y="1965326"/>
            <a:ext cx="3495151" cy="1150075"/>
          </a:xfrm>
          <a:prstGeom prst="rect">
            <a:avLst/>
          </a:prstGeom>
          <a:noFill/>
          <a:ln>
            <a:noFill/>
          </a:ln>
        </p:spPr>
      </p:pic>
      <p:sp>
        <p:nvSpPr>
          <p:cNvPr id="143" name="Google Shape;143;p12"/>
          <p:cNvSpPr txBox="1"/>
          <p:nvPr/>
        </p:nvSpPr>
        <p:spPr>
          <a:xfrm>
            <a:off x="5256125" y="3371350"/>
            <a:ext cx="248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CMD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Running python codes as a “.py” file</a:t>
            </a:r>
            <a:endParaRPr/>
          </a:p>
        </p:txBody>
      </p:sp>
      <p:pic>
        <p:nvPicPr>
          <p:cNvPr id="149" name="Google Shape;149;p13"/>
          <p:cNvPicPr preferRelativeResize="0"/>
          <p:nvPr/>
        </p:nvPicPr>
        <p:blipFill rotWithShape="1">
          <a:blip r:embed="rId3">
            <a:alphaModFix/>
          </a:blip>
          <a:srcRect b="0" l="0" r="0" t="0"/>
          <a:stretch/>
        </p:blipFill>
        <p:spPr>
          <a:xfrm>
            <a:off x="2593421" y="1766450"/>
            <a:ext cx="2990726" cy="2807749"/>
          </a:xfrm>
          <a:prstGeom prst="rect">
            <a:avLst/>
          </a:prstGeom>
          <a:noFill/>
          <a:ln>
            <a:noFill/>
          </a:ln>
        </p:spPr>
      </p:pic>
      <p:sp>
        <p:nvSpPr>
          <p:cNvPr id="150" name="Google Shape;150;p13"/>
          <p:cNvSpPr txBox="1"/>
          <p:nvPr/>
        </p:nvSpPr>
        <p:spPr>
          <a:xfrm>
            <a:off x="530425" y="1201925"/>
            <a:ext cx="30000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Create a python file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Running python codes as a “.py” file</a:t>
            </a:r>
            <a:endParaRPr/>
          </a:p>
          <a:p>
            <a:pPr indent="0" lvl="0" marL="0" rtl="0" algn="l">
              <a:lnSpc>
                <a:spcPct val="100000"/>
              </a:lnSpc>
              <a:spcBef>
                <a:spcPts val="0"/>
              </a:spcBef>
              <a:spcAft>
                <a:spcPts val="0"/>
              </a:spcAft>
              <a:buSzPct val="111111"/>
              <a:buNone/>
            </a:pPr>
            <a:r>
              <a:t/>
            </a:r>
            <a:endParaRPr/>
          </a:p>
        </p:txBody>
      </p:sp>
      <p:pic>
        <p:nvPicPr>
          <p:cNvPr id="156" name="Google Shape;156;p14"/>
          <p:cNvPicPr preferRelativeResize="0"/>
          <p:nvPr/>
        </p:nvPicPr>
        <p:blipFill rotWithShape="1">
          <a:blip r:embed="rId3">
            <a:alphaModFix/>
          </a:blip>
          <a:srcRect b="0" l="0" r="0" t="0"/>
          <a:stretch/>
        </p:blipFill>
        <p:spPr>
          <a:xfrm>
            <a:off x="721750" y="1938925"/>
            <a:ext cx="7462569" cy="2131550"/>
          </a:xfrm>
          <a:prstGeom prst="rect">
            <a:avLst/>
          </a:prstGeom>
          <a:noFill/>
          <a:ln>
            <a:noFill/>
          </a:ln>
        </p:spPr>
      </p:pic>
      <p:sp>
        <p:nvSpPr>
          <p:cNvPr id="157" name="Google Shape;157;p14"/>
          <p:cNvSpPr txBox="1"/>
          <p:nvPr/>
        </p:nvSpPr>
        <p:spPr>
          <a:xfrm>
            <a:off x="530425" y="1201925"/>
            <a:ext cx="6444300" cy="934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Press F5 to run the code</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Installing python packages</a:t>
            </a:r>
            <a:endParaRPr/>
          </a:p>
        </p:txBody>
      </p:sp>
      <p:sp>
        <p:nvSpPr>
          <p:cNvPr id="163" name="Google Shape;163;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i="1" lang="en">
                <a:solidFill>
                  <a:srgbClr val="4A86E8"/>
                </a:solidFill>
              </a:rPr>
              <a:t>pip install “package name” </a:t>
            </a:r>
            <a:r>
              <a:rPr i="1" lang="en"/>
              <a:t> </a:t>
            </a:r>
            <a:r>
              <a:rPr lang="en"/>
              <a:t>Or </a:t>
            </a:r>
            <a:r>
              <a:rPr i="1" lang="en">
                <a:solidFill>
                  <a:srgbClr val="4A86E8"/>
                </a:solidFill>
              </a:rPr>
              <a:t>python -m pip install “package name”</a:t>
            </a:r>
            <a:endParaRPr/>
          </a:p>
          <a:p>
            <a:pPr indent="0" lvl="0" marL="0" rtl="0" algn="l">
              <a:lnSpc>
                <a:spcPct val="115000"/>
              </a:lnSpc>
              <a:spcBef>
                <a:spcPts val="1200"/>
              </a:spcBef>
              <a:spcAft>
                <a:spcPts val="0"/>
              </a:spcAft>
              <a:buSzPts val="1800"/>
              <a:buNone/>
            </a:pPr>
            <a:r>
              <a:rPr lang="en"/>
              <a:t>Example:</a:t>
            </a:r>
            <a:endParaRPr/>
          </a:p>
          <a:p>
            <a:pPr indent="0" lvl="0" marL="457200" rtl="0" algn="l">
              <a:lnSpc>
                <a:spcPct val="115000"/>
              </a:lnSpc>
              <a:spcBef>
                <a:spcPts val="1200"/>
              </a:spcBef>
              <a:spcAft>
                <a:spcPts val="1200"/>
              </a:spcAft>
              <a:buSzPts val="1800"/>
              <a:buNone/>
            </a:pPr>
            <a:r>
              <a:t/>
            </a:r>
            <a:endParaRPr/>
          </a:p>
        </p:txBody>
      </p:sp>
      <p:pic>
        <p:nvPicPr>
          <p:cNvPr id="164" name="Google Shape;164;p15"/>
          <p:cNvPicPr preferRelativeResize="0"/>
          <p:nvPr/>
        </p:nvPicPr>
        <p:blipFill rotWithShape="1">
          <a:blip r:embed="rId3">
            <a:alphaModFix/>
          </a:blip>
          <a:srcRect b="0" l="0" r="0" t="0"/>
          <a:stretch/>
        </p:blipFill>
        <p:spPr>
          <a:xfrm>
            <a:off x="1991825" y="1977624"/>
            <a:ext cx="4914876" cy="1372750"/>
          </a:xfrm>
          <a:prstGeom prst="rect">
            <a:avLst/>
          </a:prstGeom>
          <a:noFill/>
          <a:ln>
            <a:noFill/>
          </a:ln>
        </p:spPr>
      </p:pic>
      <p:pic>
        <p:nvPicPr>
          <p:cNvPr id="165" name="Google Shape;165;p15"/>
          <p:cNvPicPr preferRelativeResize="0"/>
          <p:nvPr/>
        </p:nvPicPr>
        <p:blipFill rotWithShape="1">
          <a:blip r:embed="rId4">
            <a:alphaModFix/>
          </a:blip>
          <a:srcRect b="0" l="0" r="0" t="0"/>
          <a:stretch/>
        </p:blipFill>
        <p:spPr>
          <a:xfrm>
            <a:off x="1991825" y="3498375"/>
            <a:ext cx="4914876" cy="15338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Introduction to OpenCV and NumPy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OpenCV</a:t>
            </a:r>
            <a:endParaRPr/>
          </a:p>
        </p:txBody>
      </p:sp>
      <p:sp>
        <p:nvSpPr>
          <p:cNvPr id="176" name="Google Shape;17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OpenCV (</a:t>
            </a:r>
            <a:r>
              <a:rPr lang="en" sz="1200">
                <a:solidFill>
                  <a:srgbClr val="FF0000"/>
                </a:solidFill>
                <a:highlight>
                  <a:srgbClr val="F7F7F8"/>
                </a:highlight>
                <a:latin typeface="Roboto"/>
                <a:ea typeface="Roboto"/>
                <a:cs typeface="Roboto"/>
                <a:sym typeface="Roboto"/>
              </a:rPr>
              <a:t>Open Source Computer Vision Library</a:t>
            </a:r>
            <a:r>
              <a:rPr lang="en" sz="1200">
                <a:solidFill>
                  <a:srgbClr val="374151"/>
                </a:solidFill>
                <a:highlight>
                  <a:srgbClr val="F7F7F8"/>
                </a:highlight>
                <a:latin typeface="Roboto"/>
                <a:ea typeface="Roboto"/>
                <a:cs typeface="Roboto"/>
                <a:sym typeface="Roboto"/>
              </a:rPr>
              <a:t>) is an open-source </a:t>
            </a:r>
            <a:r>
              <a:rPr lang="en" sz="1200">
                <a:solidFill>
                  <a:srgbClr val="FF0000"/>
                </a:solidFill>
                <a:highlight>
                  <a:srgbClr val="F7F7F8"/>
                </a:highlight>
                <a:latin typeface="Roboto"/>
                <a:ea typeface="Roboto"/>
                <a:cs typeface="Roboto"/>
                <a:sym typeface="Roboto"/>
              </a:rPr>
              <a:t>computer vision</a:t>
            </a:r>
            <a:r>
              <a:rPr lang="en" sz="1200">
                <a:solidFill>
                  <a:srgbClr val="374151"/>
                </a:solidFill>
                <a:highlight>
                  <a:srgbClr val="F7F7F8"/>
                </a:highlight>
                <a:latin typeface="Roboto"/>
                <a:ea typeface="Roboto"/>
                <a:cs typeface="Roboto"/>
                <a:sym typeface="Roboto"/>
              </a:rPr>
              <a:t> and machine learning software library.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 scikit-image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It is a set of programming functions and algorithms that developers can use to perform various tasks related to </a:t>
            </a:r>
            <a:r>
              <a:rPr lang="en" sz="1200">
                <a:solidFill>
                  <a:srgbClr val="FF0000"/>
                </a:solidFill>
                <a:highlight>
                  <a:srgbClr val="F7F7F8"/>
                </a:highlight>
                <a:latin typeface="Roboto"/>
                <a:ea typeface="Roboto"/>
                <a:cs typeface="Roboto"/>
                <a:sym typeface="Roboto"/>
              </a:rPr>
              <a:t>image</a:t>
            </a:r>
            <a:r>
              <a:rPr lang="en" sz="1200">
                <a:solidFill>
                  <a:srgbClr val="374151"/>
                </a:solidFill>
                <a:highlight>
                  <a:srgbClr val="F7F7F8"/>
                </a:highlight>
                <a:latin typeface="Roboto"/>
                <a:ea typeface="Roboto"/>
                <a:cs typeface="Roboto"/>
                <a:sym typeface="Roboto"/>
              </a:rPr>
              <a:t> and</a:t>
            </a:r>
            <a:r>
              <a:rPr lang="en" sz="1200">
                <a:solidFill>
                  <a:schemeClr val="dk1"/>
                </a:solidFill>
                <a:highlight>
                  <a:srgbClr val="F7F7F8"/>
                </a:highlight>
                <a:latin typeface="Roboto"/>
                <a:ea typeface="Roboto"/>
                <a:cs typeface="Roboto"/>
                <a:sym typeface="Roboto"/>
              </a:rPr>
              <a:t> </a:t>
            </a:r>
            <a:r>
              <a:rPr lang="en" sz="1200">
                <a:solidFill>
                  <a:srgbClr val="FF0000"/>
                </a:solidFill>
                <a:highlight>
                  <a:srgbClr val="F7F7F8"/>
                </a:highlight>
                <a:latin typeface="Roboto"/>
                <a:ea typeface="Roboto"/>
                <a:cs typeface="Roboto"/>
                <a:sym typeface="Roboto"/>
              </a:rPr>
              <a:t>video processing</a:t>
            </a:r>
            <a:r>
              <a:rPr lang="en" sz="1200">
                <a:solidFill>
                  <a:srgbClr val="374151"/>
                </a:solidFill>
                <a:highlight>
                  <a:srgbClr val="F7F7F8"/>
                </a:highlight>
                <a:latin typeface="Roboto"/>
                <a:ea typeface="Roboto"/>
                <a:cs typeface="Roboto"/>
                <a:sym typeface="Roboto"/>
              </a:rPr>
              <a:t>,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These tasks includes </a:t>
            </a:r>
            <a:r>
              <a:rPr lang="en" sz="1200">
                <a:solidFill>
                  <a:srgbClr val="FF0000"/>
                </a:solidFill>
                <a:highlight>
                  <a:srgbClr val="F7F7F8"/>
                </a:highlight>
                <a:latin typeface="Roboto"/>
                <a:ea typeface="Roboto"/>
                <a:cs typeface="Roboto"/>
                <a:sym typeface="Roboto"/>
              </a:rPr>
              <a:t>object detection</a:t>
            </a:r>
            <a:r>
              <a:rPr lang="en" sz="1200">
                <a:solidFill>
                  <a:srgbClr val="374151"/>
                </a:solidFill>
                <a:highlight>
                  <a:srgbClr val="F7F7F8"/>
                </a:highlight>
                <a:latin typeface="Roboto"/>
                <a:ea typeface="Roboto"/>
                <a:cs typeface="Roboto"/>
                <a:sym typeface="Roboto"/>
              </a:rPr>
              <a:t> and recognition, facial recognition, motion tracking, and more.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Installing :  pip install </a:t>
            </a:r>
            <a:r>
              <a:rPr lang="en" sz="1200">
                <a:solidFill>
                  <a:schemeClr val="accent1"/>
                </a:solidFill>
                <a:highlight>
                  <a:srgbClr val="F7F7F8"/>
                </a:highlight>
                <a:latin typeface="Roboto"/>
                <a:ea typeface="Roboto"/>
                <a:cs typeface="Roboto"/>
                <a:sym typeface="Roboto"/>
              </a:rPr>
              <a:t>opencv-python</a:t>
            </a:r>
            <a:endParaRPr sz="1200">
              <a:solidFill>
                <a:schemeClr val="accent1"/>
              </a:solidFill>
              <a:highlight>
                <a:srgbClr val="F7F7F8"/>
              </a:highlight>
              <a:latin typeface="Roboto"/>
              <a:ea typeface="Roboto"/>
              <a:cs typeface="Roboto"/>
              <a:sym typeface="Roboto"/>
            </a:endParaRPr>
          </a:p>
        </p:txBody>
      </p:sp>
      <p:pic>
        <p:nvPicPr>
          <p:cNvPr id="177" name="Google Shape;177;p17"/>
          <p:cNvPicPr preferRelativeResize="0"/>
          <p:nvPr/>
        </p:nvPicPr>
        <p:blipFill rotWithShape="1">
          <a:blip r:embed="rId3">
            <a:alphaModFix/>
          </a:blip>
          <a:srcRect b="0" l="0" r="0" t="0"/>
          <a:stretch/>
        </p:blipFill>
        <p:spPr>
          <a:xfrm>
            <a:off x="2031838" y="2831725"/>
            <a:ext cx="4914876" cy="15338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Using opencv</a:t>
            </a:r>
            <a:endParaRPr/>
          </a:p>
        </p:txBody>
      </p:sp>
      <p:sp>
        <p:nvSpPr>
          <p:cNvPr id="183" name="Google Shape;183;p18"/>
          <p:cNvSpPr txBox="1"/>
          <p:nvPr>
            <p:ph idx="1" type="body"/>
          </p:nvPr>
        </p:nvSpPr>
        <p:spPr>
          <a:xfrm>
            <a:off x="311700" y="1167050"/>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To use external packages in python, we should import them in the code by adding  </a:t>
            </a:r>
            <a:r>
              <a:rPr i="1" lang="en" sz="1200">
                <a:solidFill>
                  <a:schemeClr val="accent1"/>
                </a:solidFill>
                <a:highlight>
                  <a:srgbClr val="F7F7F8"/>
                </a:highlight>
                <a:latin typeface="Roboto"/>
                <a:ea typeface="Roboto"/>
                <a:cs typeface="Roboto"/>
                <a:sym typeface="Roboto"/>
              </a:rPr>
              <a:t>Import “package name”</a:t>
            </a:r>
            <a:r>
              <a:rPr lang="en" sz="1200">
                <a:solidFill>
                  <a:srgbClr val="374151"/>
                </a:solidFill>
                <a:latin typeface="Roboto"/>
                <a:ea typeface="Roboto"/>
                <a:cs typeface="Roboto"/>
                <a:sym typeface="Roboto"/>
              </a:rPr>
              <a:t> in the code before using that package in the code (mostly on the top of the code)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package name while importing maybe different from what we use for installing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Example: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Installing opencv:  </a:t>
            </a:r>
            <a:r>
              <a:rPr lang="en" sz="1200">
                <a:solidFill>
                  <a:schemeClr val="accent1"/>
                </a:solidFill>
                <a:highlight>
                  <a:srgbClr val="F7F7F8"/>
                </a:highlight>
                <a:latin typeface="Roboto"/>
                <a:ea typeface="Roboto"/>
                <a:cs typeface="Roboto"/>
                <a:sym typeface="Roboto"/>
              </a:rPr>
              <a:t>pip install </a:t>
            </a:r>
            <a:r>
              <a:rPr lang="en" sz="1200">
                <a:solidFill>
                  <a:srgbClr val="FF0000"/>
                </a:solidFill>
                <a:highlight>
                  <a:srgbClr val="F7F7F8"/>
                </a:highlight>
                <a:latin typeface="Roboto"/>
                <a:ea typeface="Roboto"/>
                <a:cs typeface="Roboto"/>
                <a:sym typeface="Roboto"/>
              </a:rPr>
              <a:t>opencv-python</a:t>
            </a:r>
            <a:endParaRPr sz="1200">
              <a:solidFill>
                <a:srgbClr val="FF0000"/>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Importing opencv in the code: </a:t>
            </a:r>
            <a:r>
              <a:rPr lang="en" sz="1200">
                <a:solidFill>
                  <a:schemeClr val="accent1"/>
                </a:solidFill>
                <a:highlight>
                  <a:srgbClr val="F7F7F8"/>
                </a:highlight>
                <a:latin typeface="Roboto"/>
                <a:ea typeface="Roboto"/>
                <a:cs typeface="Roboto"/>
                <a:sym typeface="Roboto"/>
              </a:rPr>
              <a:t>import </a:t>
            </a:r>
            <a:r>
              <a:rPr lang="en" sz="1200">
                <a:solidFill>
                  <a:srgbClr val="FF0000"/>
                </a:solidFill>
                <a:highlight>
                  <a:srgbClr val="F7F7F8"/>
                </a:highlight>
                <a:latin typeface="Roboto"/>
                <a:ea typeface="Roboto"/>
                <a:cs typeface="Roboto"/>
                <a:sym typeface="Roboto"/>
              </a:rPr>
              <a:t>cv2</a:t>
            </a:r>
            <a:endParaRPr sz="1200">
              <a:solidFill>
                <a:srgbClr val="FF0000"/>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t/>
            </a:r>
            <a:endParaRPr sz="1200">
              <a:solidFill>
                <a:schemeClr val="accent1"/>
              </a:solidFill>
              <a:highlight>
                <a:srgbClr val="F7F7F8"/>
              </a:highlight>
              <a:latin typeface="Roboto"/>
              <a:ea typeface="Roboto"/>
              <a:cs typeface="Roboto"/>
              <a:sym typeface="Roboto"/>
            </a:endParaRPr>
          </a:p>
        </p:txBody>
      </p:sp>
      <p:pic>
        <p:nvPicPr>
          <p:cNvPr id="184" name="Google Shape;184;p18"/>
          <p:cNvPicPr preferRelativeResize="0"/>
          <p:nvPr/>
        </p:nvPicPr>
        <p:blipFill rotWithShape="1">
          <a:blip r:embed="rId3">
            <a:alphaModFix/>
          </a:blip>
          <a:srcRect b="0" l="0" r="0" t="0"/>
          <a:stretch/>
        </p:blipFill>
        <p:spPr>
          <a:xfrm>
            <a:off x="4712050" y="2400919"/>
            <a:ext cx="3368775" cy="168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Outline</a:t>
            </a:r>
            <a:endParaRPr/>
          </a:p>
        </p:txBody>
      </p:sp>
      <p:sp>
        <p:nvSpPr>
          <p:cNvPr id="60" name="Google Shape;60;p2"/>
          <p:cNvSpPr txBox="1"/>
          <p:nvPr>
            <p:ph idx="1" type="body"/>
          </p:nvPr>
        </p:nvSpPr>
        <p:spPr>
          <a:xfrm>
            <a:off x="799675" y="1513850"/>
            <a:ext cx="7505700" cy="3196500"/>
          </a:xfrm>
          <a:prstGeom prst="rect">
            <a:avLst/>
          </a:prstGeom>
          <a:noFill/>
          <a:ln>
            <a:noFill/>
          </a:ln>
        </p:spPr>
        <p:txBody>
          <a:bodyPr anchorCtr="0" anchor="t" bIns="91425" lIns="91425" spcFirstLastPara="1" rIns="91425" wrap="square" tIns="91425">
            <a:normAutofit fontScale="25000" lnSpcReduction="20000"/>
          </a:bodyPr>
          <a:lstStyle/>
          <a:p>
            <a:pPr indent="-281934" lvl="0" marL="457200" rtl="0" algn="l">
              <a:lnSpc>
                <a:spcPct val="115000"/>
              </a:lnSpc>
              <a:spcBef>
                <a:spcPts val="2900"/>
              </a:spcBef>
              <a:spcAft>
                <a:spcPts val="0"/>
              </a:spcAft>
              <a:buClr>
                <a:srgbClr val="374151"/>
              </a:buClr>
              <a:buSzPct val="100000"/>
              <a:buFont typeface="Roboto"/>
              <a:buAutoNum type="arabicPeriod"/>
            </a:pPr>
            <a:r>
              <a:rPr lang="en" sz="3357">
                <a:solidFill>
                  <a:srgbClr val="374151"/>
                </a:solidFill>
                <a:latin typeface="Roboto"/>
                <a:ea typeface="Roboto"/>
                <a:cs typeface="Roboto"/>
                <a:sym typeface="Roboto"/>
              </a:rPr>
              <a:t>Introduction to Computer Vision</a:t>
            </a:r>
            <a:endParaRPr sz="3357">
              <a:solidFill>
                <a:srgbClr val="374151"/>
              </a:solidFill>
              <a:latin typeface="Roboto"/>
              <a:ea typeface="Roboto"/>
              <a:cs typeface="Roboto"/>
              <a:sym typeface="Roboto"/>
            </a:endParaRPr>
          </a:p>
          <a:p>
            <a:pPr indent="-281934"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Definition of Computer Vision and its applications</a:t>
            </a:r>
            <a:endParaRPr sz="3357">
              <a:solidFill>
                <a:srgbClr val="374151"/>
              </a:solidFill>
              <a:latin typeface="Roboto"/>
              <a:ea typeface="Roboto"/>
              <a:cs typeface="Roboto"/>
              <a:sym typeface="Roboto"/>
            </a:endParaRPr>
          </a:p>
          <a:p>
            <a:pPr indent="-281934"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Overview of techniques being used in Computer Vision</a:t>
            </a:r>
            <a:endParaRPr sz="3357">
              <a:solidFill>
                <a:schemeClr val="dk1"/>
              </a:solidFill>
              <a:latin typeface="Roboto"/>
              <a:ea typeface="Roboto"/>
              <a:cs typeface="Roboto"/>
              <a:sym typeface="Roboto"/>
            </a:endParaRPr>
          </a:p>
          <a:p>
            <a:pPr indent="-281933" lvl="0" marL="457200" rtl="0" algn="l">
              <a:lnSpc>
                <a:spcPct val="115000"/>
              </a:lnSpc>
              <a:spcBef>
                <a:spcPts val="0"/>
              </a:spcBef>
              <a:spcAft>
                <a:spcPts val="0"/>
              </a:spcAft>
              <a:buClr>
                <a:srgbClr val="374151"/>
              </a:buClr>
              <a:buSzPct val="100000"/>
              <a:buFont typeface="Roboto"/>
              <a:buAutoNum type="arabicPeriod" startAt="2"/>
            </a:pPr>
            <a:r>
              <a:rPr lang="en" sz="3357">
                <a:solidFill>
                  <a:srgbClr val="374151"/>
                </a:solidFill>
                <a:latin typeface="Roboto"/>
                <a:ea typeface="Roboto"/>
                <a:cs typeface="Roboto"/>
                <a:sym typeface="Roboto"/>
              </a:rPr>
              <a:t>Installing Python and External Packages</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How to install Python and Python IDE </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Introduction to pip for installing external packages</a:t>
            </a:r>
            <a:endParaRPr sz="3357">
              <a:solidFill>
                <a:srgbClr val="374151"/>
              </a:solidFill>
              <a:latin typeface="Roboto"/>
              <a:ea typeface="Roboto"/>
              <a:cs typeface="Roboto"/>
              <a:sym typeface="Roboto"/>
            </a:endParaRPr>
          </a:p>
          <a:p>
            <a:pPr indent="-281933" lvl="0" marL="457200" rtl="0" algn="l">
              <a:lnSpc>
                <a:spcPct val="115000"/>
              </a:lnSpc>
              <a:spcBef>
                <a:spcPts val="0"/>
              </a:spcBef>
              <a:spcAft>
                <a:spcPts val="0"/>
              </a:spcAft>
              <a:buClr>
                <a:srgbClr val="374151"/>
              </a:buClr>
              <a:buSzPct val="100000"/>
              <a:buFont typeface="Roboto"/>
              <a:buAutoNum type="arabicPeriod" startAt="3"/>
            </a:pPr>
            <a:r>
              <a:rPr lang="en" sz="3357">
                <a:solidFill>
                  <a:srgbClr val="374151"/>
                </a:solidFill>
                <a:latin typeface="Roboto"/>
                <a:ea typeface="Roboto"/>
                <a:cs typeface="Roboto"/>
                <a:sym typeface="Roboto"/>
              </a:rPr>
              <a:t>Introduction to OpenCV and NumPy</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What is OpenCV and its uses</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Installing OpenCV</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Reading, displaying, and saving images using OpenCV</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How OpenCV uses NumPy arrays for image processing</a:t>
            </a:r>
            <a:endParaRPr sz="3357">
              <a:solidFill>
                <a:srgbClr val="374151"/>
              </a:solidFill>
              <a:latin typeface="Roboto"/>
              <a:ea typeface="Roboto"/>
              <a:cs typeface="Roboto"/>
              <a:sym typeface="Roboto"/>
            </a:endParaRPr>
          </a:p>
          <a:p>
            <a:pPr indent="-281933" lvl="0" marL="457200" rtl="0" algn="l">
              <a:lnSpc>
                <a:spcPct val="115000"/>
              </a:lnSpc>
              <a:spcBef>
                <a:spcPts val="0"/>
              </a:spcBef>
              <a:spcAft>
                <a:spcPts val="0"/>
              </a:spcAft>
              <a:buClr>
                <a:srgbClr val="374151"/>
              </a:buClr>
              <a:buSzPct val="100000"/>
              <a:buFont typeface="Roboto"/>
              <a:buAutoNum type="arabicPeriod" startAt="4"/>
            </a:pPr>
            <a:r>
              <a:rPr lang="en" sz="3357">
                <a:solidFill>
                  <a:srgbClr val="374151"/>
                </a:solidFill>
                <a:latin typeface="Roboto"/>
                <a:ea typeface="Roboto"/>
                <a:cs typeface="Roboto"/>
                <a:sym typeface="Roboto"/>
              </a:rPr>
              <a:t>Basics of Images</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Definition of digital images</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Image size</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Types of images (binary, grayscale, color)</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Image file formats (JPEG, PNG, BMP)</a:t>
            </a:r>
            <a:endParaRPr sz="3357">
              <a:solidFill>
                <a:srgbClr val="374151"/>
              </a:solidFill>
              <a:latin typeface="Roboto"/>
              <a:ea typeface="Roboto"/>
              <a:cs typeface="Roboto"/>
              <a:sym typeface="Roboto"/>
            </a:endParaRPr>
          </a:p>
          <a:p>
            <a:pPr indent="-281933" lvl="0" marL="457200" rtl="0" algn="l">
              <a:lnSpc>
                <a:spcPct val="115000"/>
              </a:lnSpc>
              <a:spcBef>
                <a:spcPts val="0"/>
              </a:spcBef>
              <a:spcAft>
                <a:spcPts val="0"/>
              </a:spcAft>
              <a:buClr>
                <a:srgbClr val="374151"/>
              </a:buClr>
              <a:buSzPct val="100000"/>
              <a:buFont typeface="Roboto"/>
              <a:buAutoNum type="arabicPeriod" startAt="5"/>
            </a:pPr>
            <a:r>
              <a:rPr lang="en" sz="3357">
                <a:solidFill>
                  <a:srgbClr val="374151"/>
                </a:solidFill>
                <a:latin typeface="Roboto"/>
                <a:ea typeface="Roboto"/>
                <a:cs typeface="Roboto"/>
                <a:sym typeface="Roboto"/>
              </a:rPr>
              <a:t>Coding Examples</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Reading and displaying an image using OpenCV</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Basic image manipulation using NumPy (converting to grayscale, resizing, cropping, rotation)</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Image filtering using NumPy (blurring, sharpening)</a:t>
            </a:r>
            <a:endParaRPr sz="3357">
              <a:solidFill>
                <a:srgbClr val="374151"/>
              </a:solidFill>
              <a:latin typeface="Roboto"/>
              <a:ea typeface="Roboto"/>
              <a:cs typeface="Roboto"/>
              <a:sym typeface="Roboto"/>
            </a:endParaRPr>
          </a:p>
          <a:p>
            <a:pPr indent="-281933"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Drawing shapes and text on images using OpenCV</a:t>
            </a:r>
            <a:endParaRPr sz="3357">
              <a:solidFill>
                <a:srgbClr val="374151"/>
              </a:solidFill>
              <a:latin typeface="Roboto"/>
              <a:ea typeface="Roboto"/>
              <a:cs typeface="Roboto"/>
              <a:sym typeface="Roboto"/>
            </a:endParaRPr>
          </a:p>
          <a:p>
            <a:pPr indent="-281934"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Object detection using OpenCV (such as face detection)</a:t>
            </a:r>
            <a:endParaRPr sz="3357">
              <a:solidFill>
                <a:srgbClr val="374151"/>
              </a:solidFill>
              <a:latin typeface="Roboto"/>
              <a:ea typeface="Roboto"/>
              <a:cs typeface="Roboto"/>
              <a:sym typeface="Roboto"/>
            </a:endParaRPr>
          </a:p>
          <a:p>
            <a:pPr indent="-281933"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3D Body Pose Estimation</a:t>
            </a:r>
            <a:endParaRPr sz="3357">
              <a:solidFill>
                <a:srgbClr val="374151"/>
              </a:solidFill>
              <a:latin typeface="Roboto"/>
              <a:ea typeface="Roboto"/>
              <a:cs typeface="Roboto"/>
              <a:sym typeface="Roboto"/>
            </a:endParaRPr>
          </a:p>
          <a:p>
            <a:pPr indent="0" lvl="0" marL="914400" rtl="0" algn="l">
              <a:lnSpc>
                <a:spcPct val="115000"/>
              </a:lnSpc>
              <a:spcBef>
                <a:spcPts val="2900"/>
              </a:spcBef>
              <a:spcAft>
                <a:spcPts val="0"/>
              </a:spcAft>
              <a:buSzPts val="1800"/>
              <a:buNone/>
            </a:pPr>
            <a:r>
              <a:t/>
            </a:r>
            <a:endParaRPr sz="1200">
              <a:solidFill>
                <a:srgbClr val="374151"/>
              </a:solidFill>
              <a:latin typeface="Roboto"/>
              <a:ea typeface="Roboto"/>
              <a:cs typeface="Roboto"/>
              <a:sym typeface="Roboto"/>
            </a:endParaRPr>
          </a:p>
          <a:p>
            <a:pPr indent="0" lvl="0" marL="0" rtl="0" algn="l">
              <a:lnSpc>
                <a:spcPct val="115000"/>
              </a:lnSpc>
              <a:spcBef>
                <a:spcPts val="2900"/>
              </a:spcBef>
              <a:spcAft>
                <a:spcPts val="0"/>
              </a:spcAft>
              <a:buSzPts val="1800"/>
              <a:buNone/>
            </a:pPr>
            <a:r>
              <a:t/>
            </a:r>
            <a:endParaRPr sz="1200">
              <a:solidFill>
                <a:srgbClr val="374151"/>
              </a:solidFill>
              <a:latin typeface="Roboto"/>
              <a:ea typeface="Roboto"/>
              <a:cs typeface="Roboto"/>
              <a:sym typeface="Roboto"/>
            </a:endParaRPr>
          </a:p>
          <a:p>
            <a:pPr indent="0" lvl="0" marL="0" rtl="0" algn="l">
              <a:lnSpc>
                <a:spcPct val="115000"/>
              </a:lnSpc>
              <a:spcBef>
                <a:spcPts val="2900"/>
              </a:spcBef>
              <a:spcAft>
                <a:spcPts val="1200"/>
              </a:spcAft>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Basic opencv functions</a:t>
            </a:r>
            <a:endParaRPr/>
          </a:p>
        </p:txBody>
      </p:sp>
      <p:sp>
        <p:nvSpPr>
          <p:cNvPr id="190" name="Google Shape;190;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62500" lnSpcReduction="20000"/>
          </a:bodyPr>
          <a:lstStyle/>
          <a:p>
            <a:pPr indent="-300037" lvl="0" marL="457200" marR="0" rtl="0" algn="l">
              <a:lnSpc>
                <a:spcPct val="115000"/>
              </a:lnSpc>
              <a:spcBef>
                <a:spcPts val="0"/>
              </a:spcBef>
              <a:spcAft>
                <a:spcPts val="0"/>
              </a:spcAft>
              <a:buClr>
                <a:schemeClr val="dk1"/>
              </a:buClr>
              <a:buSzPct val="100000"/>
              <a:buChar char="-"/>
            </a:pPr>
            <a:r>
              <a:rPr lang="en">
                <a:solidFill>
                  <a:schemeClr val="dk1"/>
                </a:solidFill>
              </a:rPr>
              <a:t>Reading images</a:t>
            </a:r>
            <a:endParaRPr>
              <a:solidFill>
                <a:schemeClr val="dk1"/>
              </a:solidFill>
            </a:endParaRPr>
          </a:p>
          <a:p>
            <a:pPr indent="0" lvl="0" marL="457200" marR="0" rtl="0" algn="l">
              <a:lnSpc>
                <a:spcPct val="115000"/>
              </a:lnSpc>
              <a:spcBef>
                <a:spcPts val="1200"/>
              </a:spcBef>
              <a:spcAft>
                <a:spcPts val="0"/>
              </a:spcAft>
              <a:buSzPct val="159999"/>
              <a:buNone/>
            </a:pPr>
            <a:r>
              <a:rPr lang="en">
                <a:solidFill>
                  <a:schemeClr val="accent1"/>
                </a:solidFill>
              </a:rPr>
              <a:t>image-variable = cv2.imread("Path to image")</a:t>
            </a:r>
            <a:endParaRPr>
              <a:solidFill>
                <a:schemeClr val="accent1"/>
              </a:solidFill>
            </a:endParaRPr>
          </a:p>
          <a:p>
            <a:pPr indent="0" lvl="0" marL="457200" marR="0" rtl="0" algn="l">
              <a:lnSpc>
                <a:spcPct val="115000"/>
              </a:lnSpc>
              <a:spcBef>
                <a:spcPts val="1200"/>
              </a:spcBef>
              <a:spcAft>
                <a:spcPts val="0"/>
              </a:spcAft>
              <a:buSzPct val="159999"/>
              <a:buNone/>
            </a:pPr>
            <a:r>
              <a:rPr lang="en">
                <a:solidFill>
                  <a:schemeClr val="dk1"/>
                </a:solidFill>
              </a:rPr>
              <a:t>ex)</a:t>
            </a:r>
            <a:r>
              <a:rPr lang="en">
                <a:solidFill>
                  <a:schemeClr val="accent1"/>
                </a:solidFill>
              </a:rPr>
              <a:t> img = cv2.imread("images/Lenna.png")</a:t>
            </a:r>
            <a:endParaRPr>
              <a:solidFill>
                <a:schemeClr val="accent1"/>
              </a:solidFill>
            </a:endParaRPr>
          </a:p>
          <a:p>
            <a:pPr indent="-300037" lvl="0" marL="457200" marR="0" rtl="0" algn="l">
              <a:lnSpc>
                <a:spcPct val="115000"/>
              </a:lnSpc>
              <a:spcBef>
                <a:spcPts val="1200"/>
              </a:spcBef>
              <a:spcAft>
                <a:spcPts val="0"/>
              </a:spcAft>
              <a:buClr>
                <a:schemeClr val="dk1"/>
              </a:buClr>
              <a:buSzPct val="100000"/>
              <a:buChar char="-"/>
            </a:pPr>
            <a:r>
              <a:rPr lang="en">
                <a:solidFill>
                  <a:schemeClr val="dk1"/>
                </a:solidFill>
              </a:rPr>
              <a:t>Displaying images </a:t>
            </a:r>
            <a:endParaRPr>
              <a:solidFill>
                <a:schemeClr val="dk1"/>
              </a:solidFill>
            </a:endParaRPr>
          </a:p>
          <a:p>
            <a:pPr indent="0" lvl="0" marL="457200" marR="0" rtl="0" algn="l">
              <a:lnSpc>
                <a:spcPct val="115000"/>
              </a:lnSpc>
              <a:spcBef>
                <a:spcPts val="1200"/>
              </a:spcBef>
              <a:spcAft>
                <a:spcPts val="0"/>
              </a:spcAft>
              <a:buSzPct val="159999"/>
              <a:buNone/>
            </a:pPr>
            <a:r>
              <a:rPr lang="en">
                <a:solidFill>
                  <a:schemeClr val="accent1"/>
                </a:solidFill>
              </a:rPr>
              <a:t>cv2.imshow('window title', image-variable)</a:t>
            </a:r>
            <a:endParaRPr/>
          </a:p>
          <a:p>
            <a:pPr indent="0" lvl="0" marL="0" marR="0" rtl="0" algn="l">
              <a:lnSpc>
                <a:spcPct val="115000"/>
              </a:lnSpc>
              <a:spcBef>
                <a:spcPts val="1200"/>
              </a:spcBef>
              <a:spcAft>
                <a:spcPts val="0"/>
              </a:spcAft>
              <a:buSzPct val="159999"/>
              <a:buNone/>
            </a:pPr>
            <a:r>
              <a:rPr lang="en">
                <a:solidFill>
                  <a:schemeClr val="accent1"/>
                </a:solidFill>
              </a:rPr>
              <a:t>	</a:t>
            </a:r>
            <a:r>
              <a:rPr lang="en">
                <a:solidFill>
                  <a:schemeClr val="dk1"/>
                </a:solidFill>
              </a:rPr>
              <a:t>ex)</a:t>
            </a:r>
            <a:r>
              <a:rPr lang="en">
                <a:solidFill>
                  <a:schemeClr val="accent1"/>
                </a:solidFill>
              </a:rPr>
              <a:t> cv2.imshow('Lenna Image', img)</a:t>
            </a:r>
            <a:endParaRPr/>
          </a:p>
          <a:p>
            <a:pPr indent="-300037" lvl="0" marL="457200" marR="0" rtl="0" algn="l">
              <a:lnSpc>
                <a:spcPct val="115000"/>
              </a:lnSpc>
              <a:spcBef>
                <a:spcPts val="1200"/>
              </a:spcBef>
              <a:spcAft>
                <a:spcPts val="0"/>
              </a:spcAft>
              <a:buClr>
                <a:schemeClr val="dk1"/>
              </a:buClr>
              <a:buSzPct val="100000"/>
              <a:buChar char="-"/>
            </a:pPr>
            <a:r>
              <a:rPr lang="en">
                <a:solidFill>
                  <a:schemeClr val="dk1"/>
                </a:solidFill>
              </a:rPr>
              <a:t>Saving images</a:t>
            </a:r>
            <a:endParaRPr>
              <a:solidFill>
                <a:schemeClr val="dk1"/>
              </a:solidFill>
            </a:endParaRPr>
          </a:p>
          <a:p>
            <a:pPr indent="0" lvl="0" marL="457200" marR="0" rtl="0" algn="l">
              <a:lnSpc>
                <a:spcPct val="115000"/>
              </a:lnSpc>
              <a:spcBef>
                <a:spcPts val="1200"/>
              </a:spcBef>
              <a:spcAft>
                <a:spcPts val="0"/>
              </a:spcAft>
              <a:buSzPct val="159999"/>
              <a:buNone/>
            </a:pPr>
            <a:r>
              <a:rPr lang="en">
                <a:solidFill>
                  <a:schemeClr val="accent1"/>
                </a:solidFill>
              </a:rPr>
              <a:t>cv2.imwrite('new_image path and format', new-image-variable)</a:t>
            </a:r>
            <a:endParaRPr>
              <a:solidFill>
                <a:schemeClr val="accent1"/>
              </a:solidFill>
            </a:endParaRPr>
          </a:p>
          <a:p>
            <a:pPr indent="0" lvl="0" marL="457200" marR="0" rtl="0" algn="l">
              <a:lnSpc>
                <a:spcPct val="115000"/>
              </a:lnSpc>
              <a:spcBef>
                <a:spcPts val="1200"/>
              </a:spcBef>
              <a:spcAft>
                <a:spcPts val="0"/>
              </a:spcAft>
              <a:buSzPct val="159999"/>
              <a:buNone/>
            </a:pPr>
            <a:r>
              <a:rPr lang="en">
                <a:solidFill>
                  <a:schemeClr val="dk1"/>
                </a:solidFill>
              </a:rPr>
              <a:t>ex) </a:t>
            </a:r>
            <a:r>
              <a:rPr lang="en">
                <a:solidFill>
                  <a:schemeClr val="accent1"/>
                </a:solidFill>
              </a:rPr>
              <a:t>cv2.imwrite("images/Lenna_new_image.jpg", img)</a:t>
            </a:r>
            <a:endParaRPr>
              <a:solidFill>
                <a:schemeClr val="accent1"/>
              </a:solidFill>
            </a:endParaRPr>
          </a:p>
          <a:p>
            <a:pPr indent="0" lvl="0" marL="0" rtl="0" algn="l">
              <a:lnSpc>
                <a:spcPct val="115000"/>
              </a:lnSpc>
              <a:spcBef>
                <a:spcPts val="1200"/>
              </a:spcBef>
              <a:spcAft>
                <a:spcPts val="1200"/>
              </a:spcAft>
              <a:buSzPct val="102856"/>
              <a:buNone/>
            </a:pPr>
            <a:r>
              <a:t/>
            </a:r>
            <a:endParaRPr sz="2800">
              <a:solidFill>
                <a:schemeClr val="dk1"/>
              </a:solidFill>
            </a:endParaRPr>
          </a:p>
        </p:txBody>
      </p:sp>
      <p:pic>
        <p:nvPicPr>
          <p:cNvPr id="191" name="Google Shape;191;p19"/>
          <p:cNvPicPr preferRelativeResize="0"/>
          <p:nvPr/>
        </p:nvPicPr>
        <p:blipFill rotWithShape="1">
          <a:blip r:embed="rId3">
            <a:alphaModFix/>
          </a:blip>
          <a:srcRect b="0" l="0" r="0" t="0"/>
          <a:stretch/>
        </p:blipFill>
        <p:spPr>
          <a:xfrm>
            <a:off x="5486274" y="639875"/>
            <a:ext cx="2734249" cy="3537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NumPy?</a:t>
            </a:r>
            <a:endParaRPr/>
          </a:p>
        </p:txBody>
      </p:sp>
      <p:sp>
        <p:nvSpPr>
          <p:cNvPr id="197" name="Google Shape;19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NumPy is a Python library that provides support for…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Large, multi-dimensional arrays and matrices,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A large collection of mathematical functions to operate on them.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NumPy is widely used in…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Scientific computing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Data analysis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Machine Learning</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20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we need NumPy in opencv?</a:t>
            </a:r>
            <a:endParaRPr/>
          </a:p>
          <a:p>
            <a:pPr indent="0" lvl="0" marL="0" rtl="0" algn="l">
              <a:lnSpc>
                <a:spcPct val="100000"/>
              </a:lnSpc>
              <a:spcBef>
                <a:spcPts val="0"/>
              </a:spcBef>
              <a:spcAft>
                <a:spcPts val="0"/>
              </a:spcAft>
              <a:buSzPct val="111111"/>
              <a:buNone/>
            </a:pPr>
            <a:r>
              <a:t/>
            </a:r>
            <a:endParaRPr/>
          </a:p>
        </p:txBody>
      </p:sp>
      <p:sp>
        <p:nvSpPr>
          <p:cNvPr id="203" name="Google Shape;203;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In OpenCV, NumPy is used to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represent images and matrices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perform various image processing operations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NOTE: NumPy arrays are the</a:t>
            </a:r>
            <a:r>
              <a:rPr lang="en" sz="1200">
                <a:solidFill>
                  <a:srgbClr val="FF0000"/>
                </a:solidFill>
                <a:highlight>
                  <a:srgbClr val="F7F7F8"/>
                </a:highlight>
                <a:latin typeface="Roboto"/>
                <a:ea typeface="Roboto"/>
                <a:cs typeface="Roboto"/>
                <a:sym typeface="Roboto"/>
              </a:rPr>
              <a:t> primary data structure</a:t>
            </a:r>
            <a:r>
              <a:rPr lang="en" sz="1200">
                <a:solidFill>
                  <a:srgbClr val="374151"/>
                </a:solidFill>
                <a:highlight>
                  <a:srgbClr val="F7F7F8"/>
                </a:highlight>
                <a:latin typeface="Roboto"/>
                <a:ea typeface="Roboto"/>
                <a:cs typeface="Roboto"/>
                <a:sym typeface="Roboto"/>
              </a:rPr>
              <a:t> used for representing images in OpenCV.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200"/>
              </a:spcAft>
              <a:buSzPts val="1800"/>
              <a:buNone/>
            </a:pPr>
            <a:r>
              <a:t/>
            </a:r>
            <a:endParaRPr/>
          </a:p>
        </p:txBody>
      </p:sp>
      <p:pic>
        <p:nvPicPr>
          <p:cNvPr id="204" name="Google Shape;204;p21"/>
          <p:cNvPicPr preferRelativeResize="0"/>
          <p:nvPr/>
        </p:nvPicPr>
        <p:blipFill rotWithShape="1">
          <a:blip r:embed="rId3">
            <a:alphaModFix/>
          </a:blip>
          <a:srcRect b="0" l="0" r="0" t="0"/>
          <a:stretch/>
        </p:blipFill>
        <p:spPr>
          <a:xfrm>
            <a:off x="2347549" y="2770250"/>
            <a:ext cx="4109176" cy="1610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we need NumPy in opencv?</a:t>
            </a:r>
            <a:endParaRPr/>
          </a:p>
          <a:p>
            <a:pPr indent="0" lvl="0" marL="0" rtl="0" algn="l">
              <a:lnSpc>
                <a:spcPct val="100000"/>
              </a:lnSpc>
              <a:spcBef>
                <a:spcPts val="0"/>
              </a:spcBef>
              <a:spcAft>
                <a:spcPts val="0"/>
              </a:spcAft>
              <a:buSzPct val="111111"/>
              <a:buNone/>
            </a:pPr>
            <a:r>
              <a:t/>
            </a:r>
            <a:endParaRPr/>
          </a:p>
        </p:txBody>
      </p:sp>
      <p:sp>
        <p:nvSpPr>
          <p:cNvPr id="210" name="Google Shape;210;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When you read an image using OpenCV in Python, it is loaded as a NumPy array.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You can manipulate and process this array using NumPy functions and operations.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For example, you can use NumPy to </a:t>
            </a:r>
            <a:r>
              <a:rPr lang="en" sz="1200">
                <a:solidFill>
                  <a:srgbClr val="FF0000"/>
                </a:solidFill>
                <a:highlight>
                  <a:srgbClr val="F7F7F8"/>
                </a:highlight>
                <a:latin typeface="Roboto"/>
                <a:ea typeface="Roboto"/>
                <a:cs typeface="Roboto"/>
                <a:sym typeface="Roboto"/>
              </a:rPr>
              <a:t>crop </a:t>
            </a:r>
            <a:r>
              <a:rPr lang="en" sz="1200">
                <a:solidFill>
                  <a:srgbClr val="374151"/>
                </a:solidFill>
                <a:highlight>
                  <a:srgbClr val="F7F7F8"/>
                </a:highlight>
                <a:latin typeface="Roboto"/>
                <a:ea typeface="Roboto"/>
                <a:cs typeface="Roboto"/>
                <a:sym typeface="Roboto"/>
              </a:rPr>
              <a:t>or </a:t>
            </a:r>
            <a:r>
              <a:rPr lang="en" sz="1200">
                <a:solidFill>
                  <a:srgbClr val="FF0000"/>
                </a:solidFill>
                <a:highlight>
                  <a:srgbClr val="F7F7F8"/>
                </a:highlight>
                <a:latin typeface="Roboto"/>
                <a:ea typeface="Roboto"/>
                <a:cs typeface="Roboto"/>
                <a:sym typeface="Roboto"/>
              </a:rPr>
              <a:t>resize</a:t>
            </a:r>
            <a:r>
              <a:rPr lang="en" sz="1200">
                <a:solidFill>
                  <a:srgbClr val="374151"/>
                </a:solidFill>
                <a:highlight>
                  <a:srgbClr val="F7F7F8"/>
                </a:highlight>
                <a:latin typeface="Roboto"/>
                <a:ea typeface="Roboto"/>
                <a:cs typeface="Roboto"/>
                <a:sym typeface="Roboto"/>
              </a:rPr>
              <a:t> an image, as well as to perform mathematical operations such as addition or subtraction.</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200"/>
              </a:spcAft>
              <a:buSzPts val="1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Basics of Images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Definition of digital images in numpy</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21" name="Google Shape;22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0000" lnSpcReduction="10000"/>
          </a:bodyPr>
          <a:lstStyle/>
          <a:p>
            <a:pPr indent="-308610" lvl="0" marL="457200" rtl="0" algn="l">
              <a:lnSpc>
                <a:spcPct val="115000"/>
              </a:lnSpc>
              <a:spcBef>
                <a:spcPts val="0"/>
              </a:spcBef>
              <a:spcAft>
                <a:spcPts val="0"/>
              </a:spcAft>
              <a:buSzPct val="100000"/>
              <a:buChar char="-"/>
            </a:pPr>
            <a:r>
              <a:rPr lang="en"/>
              <a:t>In OpenCV, NumPy arrays are commonly used to define digital images. </a:t>
            </a:r>
            <a:endParaRPr/>
          </a:p>
          <a:p>
            <a:pPr indent="-308610" lvl="0" marL="457200" rtl="0" algn="l">
              <a:lnSpc>
                <a:spcPct val="115000"/>
              </a:lnSpc>
              <a:spcBef>
                <a:spcPts val="0"/>
              </a:spcBef>
              <a:spcAft>
                <a:spcPts val="0"/>
              </a:spcAft>
              <a:buSzPct val="100000"/>
              <a:buChar char="-"/>
            </a:pPr>
            <a:r>
              <a:rPr lang="en"/>
              <a:t>A NumPy array is a collection of values that can be thought of as a table with rows and columns. </a:t>
            </a:r>
            <a:endParaRPr/>
          </a:p>
          <a:p>
            <a:pPr indent="-308610" lvl="0" marL="457200" rtl="0" algn="l">
              <a:lnSpc>
                <a:spcPct val="115000"/>
              </a:lnSpc>
              <a:spcBef>
                <a:spcPts val="0"/>
              </a:spcBef>
              <a:spcAft>
                <a:spcPts val="0"/>
              </a:spcAft>
              <a:buSzPct val="100000"/>
              <a:buChar char="-"/>
            </a:pPr>
            <a:r>
              <a:rPr lang="en"/>
              <a:t>In the case of digital images, a NumPy array can be used to represent the pixel values of an image.</a:t>
            </a:r>
            <a:endParaRPr/>
          </a:p>
          <a:p>
            <a:pPr indent="0" lvl="0" marL="45720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0"/>
              </a:spcAft>
              <a:buSzPct val="142857"/>
              <a:buNone/>
            </a:pPr>
            <a:r>
              <a:rPr lang="en">
                <a:solidFill>
                  <a:srgbClr val="FF0000"/>
                </a:solidFill>
              </a:rPr>
              <a:t>Pixel values</a:t>
            </a:r>
            <a:r>
              <a:rPr lang="en"/>
              <a:t> are numerical values that represent the color (and brightness) of a specific pixel in a digital image.</a:t>
            </a:r>
            <a:endParaRPr/>
          </a:p>
          <a:p>
            <a:pPr indent="0" lvl="0" marL="0" rtl="0" algn="l">
              <a:lnSpc>
                <a:spcPct val="115000"/>
              </a:lnSpc>
              <a:spcBef>
                <a:spcPts val="1200"/>
              </a:spcBef>
              <a:spcAft>
                <a:spcPts val="0"/>
              </a:spcAft>
              <a:buSzPct val="142857"/>
              <a:buNone/>
            </a:pPr>
            <a:r>
              <a:rPr lang="en"/>
              <a:t>For example in RGB (Red, Green, Blue) images each pixel consists of 3 values.</a:t>
            </a:r>
            <a:endParaRPr/>
          </a:p>
          <a:p>
            <a:pPr indent="0" lvl="0" marL="0" rtl="0" algn="l">
              <a:lnSpc>
                <a:spcPct val="115000"/>
              </a:lnSpc>
              <a:spcBef>
                <a:spcPts val="1200"/>
              </a:spcBef>
              <a:spcAft>
                <a:spcPts val="0"/>
              </a:spcAft>
              <a:buSzPct val="142857"/>
              <a:buNone/>
            </a:pPr>
            <a:r>
              <a:rPr lang="en"/>
              <a:t>each of this values can be in (0,255) range.</a:t>
            </a:r>
            <a:endParaRPr/>
          </a:p>
          <a:p>
            <a:pPr indent="0" lvl="0" marL="0" rtl="0" algn="l">
              <a:lnSpc>
                <a:spcPct val="115000"/>
              </a:lnSpc>
              <a:spcBef>
                <a:spcPts val="1200"/>
              </a:spcBef>
              <a:spcAft>
                <a:spcPts val="0"/>
              </a:spcAft>
              <a:buSzPct val="142857"/>
              <a:buNone/>
            </a:pPr>
            <a:r>
              <a:rPr lang="en">
                <a:solidFill>
                  <a:srgbClr val="0000FF"/>
                </a:solidFill>
              </a:rPr>
              <a:t>Blue: (0,0,255)</a:t>
            </a:r>
            <a:endParaRPr>
              <a:solidFill>
                <a:srgbClr val="0000FF"/>
              </a:solidFill>
            </a:endParaRPr>
          </a:p>
          <a:p>
            <a:pPr indent="0" lvl="0" marL="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1200"/>
              </a:spcAft>
              <a:buSzPct val="142857"/>
              <a:buNone/>
            </a:pPr>
            <a:r>
              <a:t/>
            </a:r>
            <a:endParaRPr/>
          </a:p>
        </p:txBody>
      </p:sp>
      <p:pic>
        <p:nvPicPr>
          <p:cNvPr id="222" name="Google Shape;222;p24"/>
          <p:cNvPicPr preferRelativeResize="0"/>
          <p:nvPr/>
        </p:nvPicPr>
        <p:blipFill rotWithShape="1">
          <a:blip r:embed="rId3">
            <a:alphaModFix/>
          </a:blip>
          <a:srcRect b="0" l="0" r="0" t="0"/>
          <a:stretch/>
        </p:blipFill>
        <p:spPr>
          <a:xfrm>
            <a:off x="6546676" y="3116975"/>
            <a:ext cx="1838676" cy="1764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Pixel values in opencv</a:t>
            </a:r>
            <a:endParaRPr/>
          </a:p>
        </p:txBody>
      </p:sp>
      <p:sp>
        <p:nvSpPr>
          <p:cNvPr id="228" name="Google Shape;228;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Pixel value can be accessed by indexing</a:t>
            </a:r>
            <a:endParaRPr/>
          </a:p>
          <a:p>
            <a:pPr indent="0" lvl="0" marL="0" rtl="0" algn="l">
              <a:lnSpc>
                <a:spcPct val="115000"/>
              </a:lnSpc>
              <a:spcBef>
                <a:spcPts val="1200"/>
              </a:spcBef>
              <a:spcAft>
                <a:spcPts val="0"/>
              </a:spcAft>
              <a:buSzPts val="1800"/>
              <a:buNone/>
            </a:pPr>
            <a:r>
              <a:rPr lang="en"/>
              <a:t>For example: img[0][0]</a:t>
            </a:r>
            <a:endParaRPr/>
          </a:p>
          <a:p>
            <a:pPr indent="-342900" lvl="0" marL="457200" rtl="0" algn="l">
              <a:lnSpc>
                <a:spcPct val="115000"/>
              </a:lnSpc>
              <a:spcBef>
                <a:spcPts val="1200"/>
              </a:spcBef>
              <a:spcAft>
                <a:spcPts val="0"/>
              </a:spcAft>
              <a:buClr>
                <a:srgbClr val="0000FF"/>
              </a:buClr>
              <a:buSzPts val="1800"/>
              <a:buChar char="-"/>
            </a:pPr>
            <a:r>
              <a:rPr lang="en">
                <a:solidFill>
                  <a:srgbClr val="0000FF"/>
                </a:solidFill>
              </a:rPr>
              <a:t>B channel = 125 </a:t>
            </a:r>
            <a:endParaRPr>
              <a:solidFill>
                <a:srgbClr val="0000FF"/>
              </a:solidFill>
            </a:endParaRPr>
          </a:p>
          <a:p>
            <a:pPr indent="-342900" lvl="0" marL="457200" rtl="0" algn="l">
              <a:lnSpc>
                <a:spcPct val="115000"/>
              </a:lnSpc>
              <a:spcBef>
                <a:spcPts val="0"/>
              </a:spcBef>
              <a:spcAft>
                <a:spcPts val="0"/>
              </a:spcAft>
              <a:buClr>
                <a:srgbClr val="38761D"/>
              </a:buClr>
              <a:buSzPts val="1800"/>
              <a:buChar char="-"/>
            </a:pPr>
            <a:r>
              <a:rPr lang="en">
                <a:solidFill>
                  <a:srgbClr val="38761D"/>
                </a:solidFill>
              </a:rPr>
              <a:t>G channel= 137</a:t>
            </a:r>
            <a:endParaRPr>
              <a:solidFill>
                <a:srgbClr val="38761D"/>
              </a:solidFill>
            </a:endParaRPr>
          </a:p>
          <a:p>
            <a:pPr indent="-342900" lvl="0" marL="457200" rtl="0" algn="l">
              <a:lnSpc>
                <a:spcPct val="115000"/>
              </a:lnSpc>
              <a:spcBef>
                <a:spcPts val="0"/>
              </a:spcBef>
              <a:spcAft>
                <a:spcPts val="0"/>
              </a:spcAft>
              <a:buClr>
                <a:srgbClr val="FF0000"/>
              </a:buClr>
              <a:buSzPts val="1800"/>
              <a:buChar char="-"/>
            </a:pPr>
            <a:r>
              <a:rPr lang="en">
                <a:solidFill>
                  <a:srgbClr val="FF0000"/>
                </a:solidFill>
              </a:rPr>
              <a:t>R channel= 226</a:t>
            </a:r>
            <a:endParaRPr>
              <a:solidFill>
                <a:srgbClr val="FF0000"/>
              </a:solidFill>
            </a:endParaRPr>
          </a:p>
          <a:p>
            <a:pPr indent="0" lvl="0" marL="0" rtl="0" algn="l">
              <a:lnSpc>
                <a:spcPct val="115000"/>
              </a:lnSpc>
              <a:spcBef>
                <a:spcPts val="1200"/>
              </a:spcBef>
              <a:spcAft>
                <a:spcPts val="1200"/>
              </a:spcAft>
              <a:buSzPts val="1800"/>
              <a:buNone/>
            </a:pPr>
            <a:r>
              <a:rPr lang="en">
                <a:solidFill>
                  <a:srgbClr val="000000"/>
                </a:solidFill>
              </a:rPr>
              <a:t>Note: opencv uses BGR instead of RGB</a:t>
            </a:r>
            <a:endParaRPr>
              <a:solidFill>
                <a:srgbClr val="000000"/>
              </a:solidFill>
            </a:endParaRPr>
          </a:p>
        </p:txBody>
      </p:sp>
      <p:pic>
        <p:nvPicPr>
          <p:cNvPr id="229" name="Google Shape;229;p25"/>
          <p:cNvPicPr preferRelativeResize="0"/>
          <p:nvPr/>
        </p:nvPicPr>
        <p:blipFill rotWithShape="1">
          <a:blip r:embed="rId3">
            <a:alphaModFix/>
          </a:blip>
          <a:srcRect b="0" l="0" r="0" t="0"/>
          <a:stretch/>
        </p:blipFill>
        <p:spPr>
          <a:xfrm>
            <a:off x="5749825" y="1275475"/>
            <a:ext cx="2542101" cy="3055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Image size</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35" name="Google Shape;23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Image size refers to the physical dimensions of an image, such as its height and width, usually measured in inches, centimeters, or </a:t>
            </a:r>
            <a:r>
              <a:rPr lang="en" sz="1200">
                <a:solidFill>
                  <a:srgbClr val="FF0000"/>
                </a:solidFill>
                <a:highlight>
                  <a:srgbClr val="F7F7F8"/>
                </a:highlight>
                <a:latin typeface="Roboto"/>
                <a:ea typeface="Roboto"/>
                <a:cs typeface="Roboto"/>
                <a:sym typeface="Roboto"/>
              </a:rPr>
              <a:t>pixels</a:t>
            </a:r>
            <a:r>
              <a:rPr lang="en"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image size is measured in pixels.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We can find out the image size using “shape” which is a numpy array command.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Result can be interpreted as : (height, width, channel)</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Ex) print(img.shape) —-&gt; result: (512, 512, 3)</a:t>
            </a:r>
            <a:endParaRPr sz="1200">
              <a:solidFill>
                <a:srgbClr val="374151"/>
              </a:solidFill>
              <a:highlight>
                <a:srgbClr val="F7F7F8"/>
              </a:highlight>
              <a:latin typeface="Roboto"/>
              <a:ea typeface="Roboto"/>
              <a:cs typeface="Roboto"/>
              <a:sym typeface="Roboto"/>
            </a:endParaRPr>
          </a:p>
        </p:txBody>
      </p:sp>
      <p:pic>
        <p:nvPicPr>
          <p:cNvPr id="236" name="Google Shape;236;p26"/>
          <p:cNvPicPr preferRelativeResize="0"/>
          <p:nvPr/>
        </p:nvPicPr>
        <p:blipFill rotWithShape="1">
          <a:blip r:embed="rId3">
            <a:alphaModFix/>
          </a:blip>
          <a:srcRect b="0" l="0" r="0" t="0"/>
          <a:stretch/>
        </p:blipFill>
        <p:spPr>
          <a:xfrm>
            <a:off x="6512573" y="1680900"/>
            <a:ext cx="2906101" cy="3246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Types of images (binary, grayscale, color)</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42" name="Google Shape;24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200">
                <a:solidFill>
                  <a:srgbClr val="374151"/>
                </a:solidFill>
                <a:highlight>
                  <a:srgbClr val="F7F7F8"/>
                </a:highlight>
                <a:latin typeface="Roboto"/>
                <a:ea typeface="Roboto"/>
                <a:cs typeface="Roboto"/>
                <a:sym typeface="Roboto"/>
              </a:rPr>
              <a:t>In OpenCV, there are three main types of images based on the number of color channels they contain.</a:t>
            </a:r>
            <a:endParaRPr/>
          </a:p>
        </p:txBody>
      </p:sp>
      <p:pic>
        <p:nvPicPr>
          <p:cNvPr id="243" name="Google Shape;243;p27"/>
          <p:cNvPicPr preferRelativeResize="0"/>
          <p:nvPr/>
        </p:nvPicPr>
        <p:blipFill rotWithShape="1">
          <a:blip r:embed="rId3">
            <a:alphaModFix/>
          </a:blip>
          <a:srcRect b="0" l="0" r="0" t="0"/>
          <a:stretch/>
        </p:blipFill>
        <p:spPr>
          <a:xfrm>
            <a:off x="1371400" y="1836575"/>
            <a:ext cx="5697475" cy="2157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Binary Images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49" name="Google Shape;249;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They have only two pixel values, usually black and white,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They are used for simple image processing tasks (such as edge detection)</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binary images are represented as single-channel grayscale images, where each pixel is either black (0) or white (255).</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250" name="Google Shape;250;p28"/>
          <p:cNvPicPr preferRelativeResize="0"/>
          <p:nvPr/>
        </p:nvPicPr>
        <p:blipFill rotWithShape="1">
          <a:blip r:embed="rId3">
            <a:alphaModFix/>
          </a:blip>
          <a:srcRect b="0" l="0" r="0" t="0"/>
          <a:stretch/>
        </p:blipFill>
        <p:spPr>
          <a:xfrm>
            <a:off x="1672275" y="1812800"/>
            <a:ext cx="2609475" cy="1256950"/>
          </a:xfrm>
          <a:prstGeom prst="rect">
            <a:avLst/>
          </a:prstGeom>
          <a:noFill/>
          <a:ln>
            <a:noFill/>
          </a:ln>
        </p:spPr>
      </p:pic>
      <p:sp>
        <p:nvSpPr>
          <p:cNvPr id="251" name="Google Shape;251;p28"/>
          <p:cNvSpPr txBox="1"/>
          <p:nvPr/>
        </p:nvSpPr>
        <p:spPr>
          <a:xfrm>
            <a:off x="4439525" y="2087575"/>
            <a:ext cx="3240900" cy="581700"/>
          </a:xfrm>
          <a:prstGeom prst="rect">
            <a:avLst/>
          </a:prstGeom>
          <a:noFill/>
          <a:ln>
            <a:noFill/>
          </a:ln>
        </p:spPr>
        <p:txBody>
          <a:bodyPr anchorCtr="0" anchor="t" bIns="91425" lIns="91425" spcFirstLastPara="1" rIns="91425" wrap="square" tIns="91425">
            <a:spAutoFit/>
          </a:bodyPr>
          <a:lstStyle/>
          <a:p>
            <a:pPr indent="0" lvl="0" marL="114300" marR="0" rtl="0" algn="ctr">
              <a:lnSpc>
                <a:spcPct val="115000"/>
              </a:lnSpc>
              <a:spcBef>
                <a:spcPts val="0"/>
              </a:spcBef>
              <a:spcAft>
                <a:spcPts val="1200"/>
              </a:spcAft>
              <a:buClr>
                <a:schemeClr val="dk1"/>
              </a:buClr>
              <a:buSzPts val="1100"/>
              <a:buFont typeface="Arial"/>
              <a:buNone/>
            </a:pPr>
            <a:r>
              <a:rPr b="0" i="0" lang="en" sz="1200" u="none" cap="none" strike="noStrike">
                <a:solidFill>
                  <a:srgbClr val="A64D79"/>
                </a:solidFill>
                <a:highlight>
                  <a:srgbClr val="F7F7F8"/>
                </a:highlight>
                <a:latin typeface="Roboto"/>
                <a:ea typeface="Roboto"/>
                <a:cs typeface="Roboto"/>
                <a:sym typeface="Roboto"/>
              </a:rPr>
              <a:t>An edge refers to a sudden change between neighboring pixels in an image.</a:t>
            </a:r>
            <a:endParaRPr b="0" i="0" sz="1200" u="none" cap="none" strike="noStrike">
              <a:solidFill>
                <a:srgbClr val="A64D79"/>
              </a:solidFill>
              <a:highlight>
                <a:srgbClr val="F7F7F8"/>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Definition and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Binary Images</a:t>
            </a:r>
            <a:endParaRPr/>
          </a:p>
          <a:p>
            <a:pPr indent="0" lvl="0" marL="0" rtl="0" algn="l">
              <a:lnSpc>
                <a:spcPct val="100000"/>
              </a:lnSpc>
              <a:spcBef>
                <a:spcPts val="0"/>
              </a:spcBef>
              <a:spcAft>
                <a:spcPts val="0"/>
              </a:spcAft>
              <a:buSzPct val="111111"/>
              <a:buNone/>
            </a:pPr>
            <a:r>
              <a:t/>
            </a:r>
            <a:endParaRPr/>
          </a:p>
        </p:txBody>
      </p:sp>
      <p:pic>
        <p:nvPicPr>
          <p:cNvPr id="257" name="Google Shape;257;p29"/>
          <p:cNvPicPr preferRelativeResize="0"/>
          <p:nvPr/>
        </p:nvPicPr>
        <p:blipFill rotWithShape="1">
          <a:blip r:embed="rId3">
            <a:alphaModFix/>
          </a:blip>
          <a:srcRect b="0" l="0" r="0" t="0"/>
          <a:stretch/>
        </p:blipFill>
        <p:spPr>
          <a:xfrm>
            <a:off x="2961913" y="184900"/>
            <a:ext cx="5448876" cy="4199476"/>
          </a:xfrm>
          <a:prstGeom prst="rect">
            <a:avLst/>
          </a:prstGeom>
          <a:noFill/>
          <a:ln>
            <a:noFill/>
          </a:ln>
        </p:spPr>
      </p:pic>
      <p:sp>
        <p:nvSpPr>
          <p:cNvPr id="258" name="Google Shape;258;p29"/>
          <p:cNvSpPr txBox="1"/>
          <p:nvPr/>
        </p:nvSpPr>
        <p:spPr>
          <a:xfrm>
            <a:off x="0" y="2031700"/>
            <a:ext cx="3000000" cy="3693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1200"/>
              </a:spcAft>
              <a:buClr>
                <a:srgbClr val="000000"/>
              </a:buClr>
              <a:buSzPts val="1200"/>
              <a:buFont typeface="Arial"/>
              <a:buNone/>
            </a:pPr>
            <a:r>
              <a:rPr b="0" i="0" lang="en" sz="1200" u="none" cap="none" strike="noStrike">
                <a:solidFill>
                  <a:srgbClr val="374151"/>
                </a:solidFill>
                <a:highlight>
                  <a:srgbClr val="F7F7F8"/>
                </a:highlight>
                <a:latin typeface="Roboto"/>
                <a:ea typeface="Roboto"/>
                <a:cs typeface="Roboto"/>
                <a:sym typeface="Roboto"/>
              </a:rPr>
              <a:t>NOTE: The numpy array is 2D</a:t>
            </a:r>
            <a:endParaRPr b="0" i="0" sz="1200" u="none" cap="none" strike="noStrike">
              <a:solidFill>
                <a:srgbClr val="374151"/>
              </a:solidFill>
              <a:highlight>
                <a:srgbClr val="F7F7F8"/>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Grayscale Images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64" name="Google Shape;264;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Images that contain a single channel representing the value of each pixel.</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grayscale images are represented as single-channel images, where each pixel value can be from 0 (black) to 255 (white).</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NOTE: The numpy array is 2D.</a:t>
            </a:r>
            <a:endParaRPr sz="1200">
              <a:solidFill>
                <a:srgbClr val="374151"/>
              </a:solidFill>
              <a:highlight>
                <a:srgbClr val="F7F7F8"/>
              </a:highlight>
              <a:latin typeface="Roboto"/>
              <a:ea typeface="Roboto"/>
              <a:cs typeface="Roboto"/>
              <a:sym typeface="Roboto"/>
            </a:endParaRPr>
          </a:p>
        </p:txBody>
      </p:sp>
      <p:pic>
        <p:nvPicPr>
          <p:cNvPr id="265" name="Google Shape;265;p30"/>
          <p:cNvPicPr preferRelativeResize="0"/>
          <p:nvPr/>
        </p:nvPicPr>
        <p:blipFill rotWithShape="1">
          <a:blip r:embed="rId3">
            <a:alphaModFix/>
          </a:blip>
          <a:srcRect b="0" l="0" r="0" t="0"/>
          <a:stretch/>
        </p:blipFill>
        <p:spPr>
          <a:xfrm>
            <a:off x="4595750" y="1890000"/>
            <a:ext cx="3616126" cy="3202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Color Images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71" name="Google Shape;271;p31"/>
          <p:cNvSpPr txBox="1"/>
          <p:nvPr>
            <p:ph idx="1" type="body"/>
          </p:nvPr>
        </p:nvSpPr>
        <p:spPr>
          <a:xfrm>
            <a:off x="311700" y="1059900"/>
            <a:ext cx="8520600" cy="35949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Color images are images that contain three color channels, usually red, green, and blue (RGB), or hue, saturation, and value (HSV),and are used to represent the color of each pixel.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color images are represented as three-channel images, where each pixel has three values each color channel.</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45720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NOTE: The numpy array is 3D</a:t>
            </a:r>
            <a:endParaRPr sz="1200">
              <a:solidFill>
                <a:srgbClr val="374151"/>
              </a:solidFill>
              <a:highlight>
                <a:srgbClr val="F7F7F8"/>
              </a:highlight>
              <a:latin typeface="Roboto"/>
              <a:ea typeface="Roboto"/>
              <a:cs typeface="Roboto"/>
              <a:sym typeface="Roboto"/>
            </a:endParaRPr>
          </a:p>
          <a:p>
            <a:pPr indent="457200" lvl="0" marL="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Each pixel value has 3 values for color channels.</a:t>
            </a:r>
            <a:endParaRPr sz="1200">
              <a:solidFill>
                <a:srgbClr val="374151"/>
              </a:solidFill>
              <a:highlight>
                <a:srgbClr val="F7F7F8"/>
              </a:highlight>
              <a:latin typeface="Roboto"/>
              <a:ea typeface="Roboto"/>
              <a:cs typeface="Roboto"/>
              <a:sym typeface="Roboto"/>
            </a:endParaRPr>
          </a:p>
        </p:txBody>
      </p:sp>
      <p:pic>
        <p:nvPicPr>
          <p:cNvPr id="272" name="Google Shape;272;p31"/>
          <p:cNvPicPr preferRelativeResize="0"/>
          <p:nvPr/>
        </p:nvPicPr>
        <p:blipFill rotWithShape="1">
          <a:blip r:embed="rId3">
            <a:alphaModFix/>
          </a:blip>
          <a:srcRect b="0" l="0" r="0" t="0"/>
          <a:stretch/>
        </p:blipFill>
        <p:spPr>
          <a:xfrm>
            <a:off x="5878502" y="2021400"/>
            <a:ext cx="2834650" cy="3142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Color Images</a:t>
            </a:r>
            <a:endParaRPr/>
          </a:p>
          <a:p>
            <a:pPr indent="0" lvl="0" marL="0" rtl="0" algn="l">
              <a:lnSpc>
                <a:spcPct val="100000"/>
              </a:lnSpc>
              <a:spcBef>
                <a:spcPts val="0"/>
              </a:spcBef>
              <a:spcAft>
                <a:spcPts val="0"/>
              </a:spcAft>
              <a:buSzPct val="111111"/>
              <a:buNone/>
            </a:pPr>
            <a:r>
              <a:t/>
            </a:r>
            <a:endParaRPr/>
          </a:p>
        </p:txBody>
      </p:sp>
      <p:sp>
        <p:nvSpPr>
          <p:cNvPr id="278" name="Google Shape;278;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We have different Color spaces that RGB is only one of them.</a:t>
            </a:r>
            <a:endParaRPr/>
          </a:p>
          <a:p>
            <a:pPr indent="-342900" lvl="0" marL="457200" rtl="0" algn="l">
              <a:lnSpc>
                <a:spcPct val="115000"/>
              </a:lnSpc>
              <a:spcBef>
                <a:spcPts val="0"/>
              </a:spcBef>
              <a:spcAft>
                <a:spcPts val="0"/>
              </a:spcAft>
              <a:buSzPts val="1800"/>
              <a:buChar char="-"/>
            </a:pPr>
            <a:r>
              <a:rPr lang="en"/>
              <a:t>In image processing we mostly use RGB.</a:t>
            </a:r>
            <a:endParaRPr/>
          </a:p>
        </p:txBody>
      </p:sp>
      <p:pic>
        <p:nvPicPr>
          <p:cNvPr id="279" name="Google Shape;279;p32"/>
          <p:cNvPicPr preferRelativeResize="0"/>
          <p:nvPr/>
        </p:nvPicPr>
        <p:blipFill rotWithShape="1">
          <a:blip r:embed="rId3">
            <a:alphaModFix/>
          </a:blip>
          <a:srcRect b="0" l="0" r="0" t="0"/>
          <a:stretch/>
        </p:blipFill>
        <p:spPr>
          <a:xfrm>
            <a:off x="1841375" y="2201627"/>
            <a:ext cx="5577750" cy="2767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Image file formats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85" name="Google Shape;285;p33"/>
          <p:cNvSpPr txBox="1"/>
          <p:nvPr>
            <p:ph idx="1" type="body"/>
          </p:nvPr>
        </p:nvSpPr>
        <p:spPr>
          <a:xfrm>
            <a:off x="280850" y="114220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OpenCV supports a variety of image file formats (to read and write), including: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29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JPG/JPEG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PNG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BMP</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Coding Examples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Reading and displaying images</a:t>
            </a:r>
            <a:endParaRPr/>
          </a:p>
        </p:txBody>
      </p:sp>
      <p:pic>
        <p:nvPicPr>
          <p:cNvPr id="296" name="Google Shape;296;p35"/>
          <p:cNvPicPr preferRelativeResize="0"/>
          <p:nvPr/>
        </p:nvPicPr>
        <p:blipFill rotWithShape="1">
          <a:blip r:embed="rId3">
            <a:alphaModFix/>
          </a:blip>
          <a:srcRect b="0" l="0" r="0" t="0"/>
          <a:stretch/>
        </p:blipFill>
        <p:spPr>
          <a:xfrm>
            <a:off x="5756275" y="1140525"/>
            <a:ext cx="3047325" cy="3802375"/>
          </a:xfrm>
          <a:prstGeom prst="rect">
            <a:avLst/>
          </a:prstGeom>
          <a:noFill/>
          <a:ln>
            <a:noFill/>
          </a:ln>
        </p:spPr>
      </p:pic>
      <p:sp>
        <p:nvSpPr>
          <p:cNvPr id="297" name="Google Shape;297;p35"/>
          <p:cNvSpPr txBox="1"/>
          <p:nvPr/>
        </p:nvSpPr>
        <p:spPr>
          <a:xfrm>
            <a:off x="401200" y="1100700"/>
            <a:ext cx="5016600" cy="268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t/>
            </a:r>
            <a:endParaRPr b="1" i="1" sz="1300" u="none" cap="none" strike="noStrike">
              <a:solidFill>
                <a:srgbClr val="273239"/>
              </a:solidFill>
              <a:highlight>
                <a:srgbClr val="F9F9F9"/>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1" i="1" lang="en" sz="1300" u="none" cap="none" strike="noStrike">
                <a:solidFill>
                  <a:srgbClr val="273239"/>
                </a:solidFill>
                <a:highlight>
                  <a:srgbClr val="F9F9F9"/>
                </a:highlight>
                <a:latin typeface="Arial"/>
                <a:ea typeface="Arial"/>
                <a:cs typeface="Arial"/>
                <a:sym typeface="Arial"/>
              </a:rPr>
              <a:t>cv2.imread(“image path”, load-format)</a:t>
            </a:r>
            <a:endParaRPr b="1" i="1" sz="1300" u="none" cap="none" strike="noStrike">
              <a:solidFill>
                <a:srgbClr val="273239"/>
              </a:solidFill>
              <a:highlight>
                <a:srgbClr val="F9F9F9"/>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1" i="1" sz="1300" u="none" cap="none" strike="noStrike">
              <a:solidFill>
                <a:srgbClr val="273239"/>
              </a:solidFill>
              <a:highlight>
                <a:srgbClr val="F9F9F9"/>
              </a:highlight>
              <a:latin typeface="Arial"/>
              <a:ea typeface="Arial"/>
              <a:cs typeface="Arial"/>
              <a:sym typeface="Arial"/>
            </a:endParaRPr>
          </a:p>
          <a:p>
            <a:pPr indent="-311150" lvl="0" marL="457200" marR="0" rtl="0" algn="l">
              <a:lnSpc>
                <a:spcPct val="115000"/>
              </a:lnSpc>
              <a:spcBef>
                <a:spcPts val="1200"/>
              </a:spcBef>
              <a:spcAft>
                <a:spcPts val="0"/>
              </a:spcAft>
              <a:buClr>
                <a:srgbClr val="273239"/>
              </a:buClr>
              <a:buSzPts val="1300"/>
              <a:buFont typeface="Arial"/>
              <a:buChar char="-"/>
            </a:pPr>
            <a:r>
              <a:rPr b="1" i="1" lang="en" sz="1300" u="none" cap="none" strike="noStrike">
                <a:solidFill>
                  <a:srgbClr val="273239"/>
                </a:solidFill>
                <a:highlight>
                  <a:srgbClr val="F9F9F9"/>
                </a:highlight>
                <a:latin typeface="Arial"/>
                <a:ea typeface="Arial"/>
                <a:cs typeface="Arial"/>
                <a:sym typeface="Arial"/>
              </a:rPr>
              <a:t>cv2.IMREAD_COLOR   → load in color format and do not care about real format of the image</a:t>
            </a:r>
            <a:endParaRPr b="1" i="1" sz="1300" u="none" cap="none" strike="noStrike">
              <a:solidFill>
                <a:srgbClr val="273239"/>
              </a:solidFill>
              <a:highlight>
                <a:srgbClr val="F9F9F9"/>
              </a:highlight>
              <a:latin typeface="Arial"/>
              <a:ea typeface="Arial"/>
              <a:cs typeface="Arial"/>
              <a:sym typeface="Arial"/>
            </a:endParaRPr>
          </a:p>
          <a:p>
            <a:pPr indent="-311150" lvl="0" marL="457200" marR="0" rtl="0" algn="l">
              <a:lnSpc>
                <a:spcPct val="115000"/>
              </a:lnSpc>
              <a:spcBef>
                <a:spcPts val="0"/>
              </a:spcBef>
              <a:spcAft>
                <a:spcPts val="0"/>
              </a:spcAft>
              <a:buClr>
                <a:srgbClr val="273239"/>
              </a:buClr>
              <a:buSzPts val="1300"/>
              <a:buFont typeface="Arial"/>
              <a:buChar char="-"/>
            </a:pPr>
            <a:r>
              <a:rPr b="1" i="1" lang="en" sz="1300" u="none" cap="none" strike="noStrike">
                <a:solidFill>
                  <a:srgbClr val="273239"/>
                </a:solidFill>
                <a:highlight>
                  <a:srgbClr val="F9F9F9"/>
                </a:highlight>
                <a:latin typeface="Arial"/>
                <a:ea typeface="Arial"/>
                <a:cs typeface="Arial"/>
                <a:sym typeface="Arial"/>
              </a:rPr>
              <a:t>cv2.IMREAD_GRAYSCALE → load in color format and do not care about real format of the image</a:t>
            </a:r>
            <a:endParaRPr b="1" i="1" sz="1300" u="none" cap="none" strike="noStrike">
              <a:solidFill>
                <a:srgbClr val="273239"/>
              </a:solidFill>
              <a:highlight>
                <a:srgbClr val="F9F9F9"/>
              </a:highlight>
              <a:latin typeface="Arial"/>
              <a:ea typeface="Arial"/>
              <a:cs typeface="Arial"/>
              <a:sym typeface="Arial"/>
            </a:endParaRPr>
          </a:p>
          <a:p>
            <a:pPr indent="-311150" lvl="0" marL="457200" marR="0" rtl="0" algn="l">
              <a:lnSpc>
                <a:spcPct val="115000"/>
              </a:lnSpc>
              <a:spcBef>
                <a:spcPts val="0"/>
              </a:spcBef>
              <a:spcAft>
                <a:spcPts val="0"/>
              </a:spcAft>
              <a:buClr>
                <a:srgbClr val="273239"/>
              </a:buClr>
              <a:buSzPts val="1300"/>
              <a:buFont typeface="Arial"/>
              <a:buChar char="-"/>
            </a:pPr>
            <a:r>
              <a:rPr b="1" i="1" lang="en" sz="1300" u="none" cap="none" strike="noStrike">
                <a:solidFill>
                  <a:srgbClr val="273239"/>
                </a:solidFill>
                <a:highlight>
                  <a:srgbClr val="F9F9F9"/>
                </a:highlight>
                <a:latin typeface="Arial"/>
                <a:ea typeface="Arial"/>
                <a:cs typeface="Arial"/>
                <a:sym typeface="Arial"/>
              </a:rPr>
              <a:t>cv2.IMREAD_UNCHANGED → load the image with its real format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03" name="Google Shape;303;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Converting RGB(BGR) image to grayscale</a:t>
            </a:r>
            <a:endParaRPr/>
          </a:p>
          <a:p>
            <a:pPr indent="-311150" lvl="0" marL="457200" rtl="0" algn="l">
              <a:lnSpc>
                <a:spcPct val="115000"/>
              </a:lnSpc>
              <a:spcBef>
                <a:spcPts val="0"/>
              </a:spcBef>
              <a:spcAft>
                <a:spcPts val="0"/>
              </a:spcAft>
              <a:buSzPts val="1300"/>
              <a:buChar char="-"/>
            </a:pPr>
            <a:r>
              <a:rPr lang="en" sz="1300"/>
              <a:t>The default image format in opencv is BGR</a:t>
            </a:r>
            <a:endParaRPr sz="1300"/>
          </a:p>
          <a:p>
            <a:pPr indent="-311150" lvl="0" marL="457200" rtl="0" algn="l">
              <a:lnSpc>
                <a:spcPct val="115000"/>
              </a:lnSpc>
              <a:spcBef>
                <a:spcPts val="0"/>
              </a:spcBef>
              <a:spcAft>
                <a:spcPts val="0"/>
              </a:spcAft>
              <a:buSzPts val="1300"/>
              <a:buChar char="-"/>
            </a:pPr>
            <a:r>
              <a:rPr lang="en" sz="1300"/>
              <a:t>We can convert RGB to BGR as well</a:t>
            </a:r>
            <a:endParaRPr sz="1300"/>
          </a:p>
        </p:txBody>
      </p:sp>
      <p:pic>
        <p:nvPicPr>
          <p:cNvPr id="304" name="Google Shape;304;p36"/>
          <p:cNvPicPr preferRelativeResize="0"/>
          <p:nvPr/>
        </p:nvPicPr>
        <p:blipFill rotWithShape="1">
          <a:blip r:embed="rId3">
            <a:alphaModFix/>
          </a:blip>
          <a:srcRect b="0" l="0" r="0" t="0"/>
          <a:stretch/>
        </p:blipFill>
        <p:spPr>
          <a:xfrm>
            <a:off x="4209125" y="1580225"/>
            <a:ext cx="4874974" cy="3470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10" name="Google Shape;310;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Resizing</a:t>
            </a:r>
            <a:endParaRPr/>
          </a:p>
          <a:p>
            <a:pPr indent="0" lvl="0" marL="914400" rtl="0" algn="l">
              <a:lnSpc>
                <a:spcPct val="115000"/>
              </a:lnSpc>
              <a:spcBef>
                <a:spcPts val="1200"/>
              </a:spcBef>
              <a:spcAft>
                <a:spcPts val="1200"/>
              </a:spcAft>
              <a:buSzPts val="1800"/>
              <a:buNone/>
            </a:pPr>
            <a:r>
              <a:t/>
            </a:r>
            <a:endParaRPr sz="1300"/>
          </a:p>
        </p:txBody>
      </p:sp>
      <p:pic>
        <p:nvPicPr>
          <p:cNvPr id="311" name="Google Shape;311;p37"/>
          <p:cNvPicPr preferRelativeResize="0"/>
          <p:nvPr/>
        </p:nvPicPr>
        <p:blipFill rotWithShape="1">
          <a:blip r:embed="rId3">
            <a:alphaModFix/>
          </a:blip>
          <a:srcRect b="0" l="0" r="0" t="0"/>
          <a:stretch/>
        </p:blipFill>
        <p:spPr>
          <a:xfrm>
            <a:off x="2100276" y="1152475"/>
            <a:ext cx="4620501" cy="36955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009b096a30_0_6"/>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17" name="Google Shape;317;g2009b096a30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Rotation</a:t>
            </a:r>
            <a:endParaRPr/>
          </a:p>
          <a:p>
            <a:pPr indent="0" lvl="0" marL="914400" rtl="0" algn="l">
              <a:lnSpc>
                <a:spcPct val="115000"/>
              </a:lnSpc>
              <a:spcBef>
                <a:spcPts val="1200"/>
              </a:spcBef>
              <a:spcAft>
                <a:spcPts val="0"/>
              </a:spcAft>
              <a:buSzPts val="1800"/>
              <a:buNone/>
            </a:pPr>
            <a:r>
              <a:rPr lang="en" sz="1300"/>
              <a:t>cv2.ROTATE_90_CLOCKWISE</a:t>
            </a:r>
            <a:endParaRPr sz="1300"/>
          </a:p>
          <a:p>
            <a:pPr indent="0" lvl="0" marL="914400" rtl="0" algn="l">
              <a:lnSpc>
                <a:spcPct val="115000"/>
              </a:lnSpc>
              <a:spcBef>
                <a:spcPts val="1200"/>
              </a:spcBef>
              <a:spcAft>
                <a:spcPts val="0"/>
              </a:spcAft>
              <a:buSzPts val="1800"/>
              <a:buNone/>
            </a:pPr>
            <a:r>
              <a:rPr lang="en" sz="1300"/>
              <a:t>cv2.ROTATE_180</a:t>
            </a:r>
            <a:endParaRPr sz="1300"/>
          </a:p>
          <a:p>
            <a:pPr indent="0" lvl="0" marL="914400" rtl="0" algn="l">
              <a:lnSpc>
                <a:spcPct val="115000"/>
              </a:lnSpc>
              <a:spcBef>
                <a:spcPts val="1200"/>
              </a:spcBef>
              <a:spcAft>
                <a:spcPts val="0"/>
              </a:spcAft>
              <a:buSzPts val="1800"/>
              <a:buNone/>
            </a:pPr>
            <a:r>
              <a:rPr lang="en" sz="1300"/>
              <a:t>cv2.ROTATE_90_CLOCKWISE</a:t>
            </a:r>
            <a:endParaRPr sz="1300"/>
          </a:p>
          <a:p>
            <a:pPr indent="0" lvl="0" marL="914400" rtl="0" algn="l">
              <a:lnSpc>
                <a:spcPct val="115000"/>
              </a:lnSpc>
              <a:spcBef>
                <a:spcPts val="1200"/>
              </a:spcBef>
              <a:spcAft>
                <a:spcPts val="0"/>
              </a:spcAft>
              <a:buSzPts val="1800"/>
              <a:buNone/>
            </a:pPr>
            <a:r>
              <a:t/>
            </a:r>
            <a:endParaRPr sz="1300"/>
          </a:p>
          <a:p>
            <a:pPr indent="0" lvl="0" marL="914400" rtl="0" algn="l">
              <a:lnSpc>
                <a:spcPct val="115000"/>
              </a:lnSpc>
              <a:spcBef>
                <a:spcPts val="1200"/>
              </a:spcBef>
              <a:spcAft>
                <a:spcPts val="0"/>
              </a:spcAft>
              <a:buSzPts val="1800"/>
              <a:buNone/>
            </a:pPr>
            <a:r>
              <a:t/>
            </a:r>
            <a:endParaRPr sz="1300"/>
          </a:p>
          <a:p>
            <a:pPr indent="0" lvl="0" marL="914400" rtl="0" algn="l">
              <a:lnSpc>
                <a:spcPct val="115000"/>
              </a:lnSpc>
              <a:spcBef>
                <a:spcPts val="1200"/>
              </a:spcBef>
              <a:spcAft>
                <a:spcPts val="1200"/>
              </a:spcAft>
              <a:buSzPts val="1800"/>
              <a:buNone/>
            </a:pPr>
            <a:r>
              <a:t/>
            </a:r>
            <a:endParaRPr sz="1300"/>
          </a:p>
        </p:txBody>
      </p:sp>
      <p:sp>
        <p:nvSpPr>
          <p:cNvPr id="318" name="Google Shape;318;g2009b096a30_0_6"/>
          <p:cNvSpPr txBox="1"/>
          <p:nvPr/>
        </p:nvSpPr>
        <p:spPr>
          <a:xfrm>
            <a:off x="5247050" y="556925"/>
            <a:ext cx="3000000" cy="27855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C586C0"/>
                </a:solidFill>
                <a:highlight>
                  <a:srgbClr val="1E1E1E"/>
                </a:highlight>
                <a:latin typeface="Courier New"/>
                <a:ea typeface="Courier New"/>
                <a:cs typeface="Courier New"/>
                <a:sym typeface="Courier New"/>
              </a:rPr>
              <a:t>import</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4EC9B0"/>
                </a:solidFill>
                <a:highlight>
                  <a:srgbClr val="1E1E1E"/>
                </a:highlight>
                <a:latin typeface="Courier New"/>
                <a:ea typeface="Courier New"/>
                <a:cs typeface="Courier New"/>
                <a:sym typeface="Courier New"/>
              </a:rPr>
              <a:t>cv2</a:t>
            </a:r>
            <a:endParaRPr b="0" i="0" sz="950" u="none" cap="none" strike="noStrike">
              <a:solidFill>
                <a:srgbClr val="4EC9B0"/>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6A9955"/>
                </a:solidFill>
                <a:highlight>
                  <a:srgbClr val="1E1E1E"/>
                </a:highlight>
                <a:latin typeface="Courier New"/>
                <a:ea typeface="Courier New"/>
                <a:cs typeface="Courier New"/>
                <a:sym typeface="Courier New"/>
              </a:rPr>
              <a:t># Read an image and show it</a:t>
            </a:r>
            <a:endParaRPr b="0" i="0" sz="950" u="none" cap="none" strike="noStrike">
              <a:solidFill>
                <a:srgbClr val="6A9955"/>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 = </a:t>
            </a: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imread</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CE9178"/>
                </a:solidFill>
                <a:highlight>
                  <a:srgbClr val="1E1E1E"/>
                </a:highlight>
                <a:latin typeface="Courier New"/>
                <a:ea typeface="Courier New"/>
                <a:cs typeface="Courier New"/>
                <a:sym typeface="Courier New"/>
              </a:rPr>
              <a:t>"images/Lenna.png"</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imshow</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CE9178"/>
                </a:solidFill>
                <a:highlight>
                  <a:srgbClr val="1E1E1E"/>
                </a:highlight>
                <a:latin typeface="Courier New"/>
                <a:ea typeface="Courier New"/>
                <a:cs typeface="Courier New"/>
                <a:sym typeface="Courier New"/>
              </a:rPr>
              <a:t>"Lenna Image"</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6A9955"/>
                </a:solidFill>
                <a:highlight>
                  <a:srgbClr val="1E1E1E"/>
                </a:highlight>
                <a:latin typeface="Courier New"/>
                <a:ea typeface="Courier New"/>
                <a:cs typeface="Courier New"/>
                <a:sym typeface="Courier New"/>
              </a:rPr>
              <a:t># Rotate the image</a:t>
            </a:r>
            <a:endParaRPr b="0" i="0" sz="950" u="none" cap="none" strike="noStrike">
              <a:solidFill>
                <a:srgbClr val="6A9955"/>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 = </a:t>
            </a: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rotate</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9CDCFE"/>
                </a:solidFill>
                <a:highlight>
                  <a:srgbClr val="1E1E1E"/>
                </a:highlight>
                <a:latin typeface="Courier New"/>
                <a:ea typeface="Courier New"/>
                <a:cs typeface="Courier New"/>
                <a:sym typeface="Courier New"/>
              </a:rPr>
              <a:t>ROTATE_90_COUNTERCLOCKWISE</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imshow</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CE9178"/>
                </a:solidFill>
                <a:highlight>
                  <a:srgbClr val="1E1E1E"/>
                </a:highlight>
                <a:latin typeface="Courier New"/>
                <a:ea typeface="Courier New"/>
                <a:cs typeface="Courier New"/>
                <a:sym typeface="Courier New"/>
              </a:rPr>
              <a:t>"Rotated Image"</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waitKey</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B5CEA8"/>
                </a:solidFill>
                <a:highlight>
                  <a:srgbClr val="1E1E1E"/>
                </a:highlight>
                <a:latin typeface="Courier New"/>
                <a:ea typeface="Courier New"/>
                <a:cs typeface="Courier New"/>
                <a:sym typeface="Courier New"/>
              </a:rPr>
              <a:t>0</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p:txBody>
      </p:sp>
      <p:pic>
        <p:nvPicPr>
          <p:cNvPr id="319" name="Google Shape;319;g2009b096a30_0_6"/>
          <p:cNvPicPr preferRelativeResize="0"/>
          <p:nvPr/>
        </p:nvPicPr>
        <p:blipFill rotWithShape="1">
          <a:blip r:embed="rId3">
            <a:alphaModFix/>
          </a:blip>
          <a:srcRect b="0" l="0" r="0" t="0"/>
          <a:stretch/>
        </p:blipFill>
        <p:spPr>
          <a:xfrm>
            <a:off x="1098650" y="3077050"/>
            <a:ext cx="3506476" cy="175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g214ec8318b6_0_5"/>
          <p:cNvPicPr preferRelativeResize="0"/>
          <p:nvPr/>
        </p:nvPicPr>
        <p:blipFill rotWithShape="1">
          <a:blip r:embed="rId3">
            <a:alphaModFix/>
          </a:blip>
          <a:srcRect b="0" l="0" r="0" t="0"/>
          <a:stretch/>
        </p:blipFill>
        <p:spPr>
          <a:xfrm>
            <a:off x="4835829" y="0"/>
            <a:ext cx="3996691" cy="5143499"/>
          </a:xfrm>
          <a:prstGeom prst="rect">
            <a:avLst/>
          </a:prstGeom>
          <a:noFill/>
          <a:ln>
            <a:noFill/>
          </a:ln>
        </p:spPr>
      </p:pic>
      <p:pic>
        <p:nvPicPr>
          <p:cNvPr id="71" name="Google Shape;71;g214ec8318b6_0_5"/>
          <p:cNvPicPr preferRelativeResize="0"/>
          <p:nvPr/>
        </p:nvPicPr>
        <p:blipFill rotWithShape="1">
          <a:blip r:embed="rId4">
            <a:alphaModFix/>
          </a:blip>
          <a:srcRect b="0" l="0" r="0" t="0"/>
          <a:stretch/>
        </p:blipFill>
        <p:spPr>
          <a:xfrm>
            <a:off x="376100" y="609823"/>
            <a:ext cx="3996698" cy="350850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25" name="Google Shape;325;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Cropping</a:t>
            </a:r>
            <a:endParaRPr/>
          </a:p>
          <a:p>
            <a:pPr indent="0" lvl="0" marL="914400" rtl="0" algn="l">
              <a:lnSpc>
                <a:spcPct val="115000"/>
              </a:lnSpc>
              <a:spcBef>
                <a:spcPts val="1200"/>
              </a:spcBef>
              <a:spcAft>
                <a:spcPts val="1200"/>
              </a:spcAft>
              <a:buSzPts val="1800"/>
              <a:buNone/>
            </a:pPr>
            <a:r>
              <a:t/>
            </a:r>
            <a:endParaRPr sz="1300"/>
          </a:p>
        </p:txBody>
      </p:sp>
      <p:pic>
        <p:nvPicPr>
          <p:cNvPr id="326" name="Google Shape;326;p38"/>
          <p:cNvPicPr preferRelativeResize="0"/>
          <p:nvPr/>
        </p:nvPicPr>
        <p:blipFill rotWithShape="1">
          <a:blip r:embed="rId3">
            <a:alphaModFix/>
          </a:blip>
          <a:srcRect b="0" l="0" r="0" t="0"/>
          <a:stretch/>
        </p:blipFill>
        <p:spPr>
          <a:xfrm>
            <a:off x="4533150" y="298575"/>
            <a:ext cx="4454275" cy="45877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filtering</a:t>
            </a:r>
            <a:endParaRPr b="1"/>
          </a:p>
        </p:txBody>
      </p:sp>
      <p:sp>
        <p:nvSpPr>
          <p:cNvPr id="332" name="Google Shape;332;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Blurring</a:t>
            </a:r>
            <a:endParaRPr/>
          </a:p>
          <a:p>
            <a:pPr indent="-342900" lvl="0" marL="457200" rtl="0" algn="l">
              <a:lnSpc>
                <a:spcPct val="115000"/>
              </a:lnSpc>
              <a:spcBef>
                <a:spcPts val="0"/>
              </a:spcBef>
              <a:spcAft>
                <a:spcPts val="0"/>
              </a:spcAft>
              <a:buSzPts val="1800"/>
              <a:buChar char="-"/>
            </a:pPr>
            <a:r>
              <a:rPr lang="en"/>
              <a:t>Blurred images have less details </a:t>
            </a:r>
            <a:endParaRPr/>
          </a:p>
          <a:p>
            <a:pPr indent="-342900" lvl="0" marL="457200" rtl="0" algn="l">
              <a:lnSpc>
                <a:spcPct val="115000"/>
              </a:lnSpc>
              <a:spcBef>
                <a:spcPts val="0"/>
              </a:spcBef>
              <a:spcAft>
                <a:spcPts val="0"/>
              </a:spcAft>
              <a:buSzPts val="1800"/>
              <a:buChar char="-"/>
            </a:pPr>
            <a:r>
              <a:rPr lang="en"/>
              <a:t>Blurred images look smoother </a:t>
            </a:r>
            <a:endParaRPr/>
          </a:p>
          <a:p>
            <a:pPr indent="-342900" lvl="0" marL="457200" rtl="0" algn="l">
              <a:lnSpc>
                <a:spcPct val="115000"/>
              </a:lnSpc>
              <a:spcBef>
                <a:spcPts val="0"/>
              </a:spcBef>
              <a:spcAft>
                <a:spcPts val="0"/>
              </a:spcAft>
              <a:buSzPts val="1800"/>
              <a:buChar char="-"/>
            </a:pPr>
            <a:r>
              <a:rPr lang="en"/>
              <a:t>Blurring can be used for denoising</a:t>
            </a:r>
            <a:endParaRPr/>
          </a:p>
          <a:p>
            <a:pPr indent="0" lvl="0" marL="914400" rtl="0" algn="l">
              <a:lnSpc>
                <a:spcPct val="115000"/>
              </a:lnSpc>
              <a:spcBef>
                <a:spcPts val="1200"/>
              </a:spcBef>
              <a:spcAft>
                <a:spcPts val="1200"/>
              </a:spcAft>
              <a:buSzPts val="1800"/>
              <a:buNone/>
            </a:pPr>
            <a:r>
              <a:t/>
            </a:r>
            <a:endParaRPr sz="1300"/>
          </a:p>
        </p:txBody>
      </p:sp>
      <p:pic>
        <p:nvPicPr>
          <p:cNvPr id="333" name="Google Shape;333;p39"/>
          <p:cNvPicPr preferRelativeResize="0"/>
          <p:nvPr/>
        </p:nvPicPr>
        <p:blipFill rotWithShape="1">
          <a:blip r:embed="rId3">
            <a:alphaModFix/>
          </a:blip>
          <a:srcRect b="0" l="0" r="0" t="0"/>
          <a:stretch/>
        </p:blipFill>
        <p:spPr>
          <a:xfrm>
            <a:off x="4795875" y="426950"/>
            <a:ext cx="4159451" cy="38080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filtering</a:t>
            </a:r>
            <a:endParaRPr/>
          </a:p>
          <a:p>
            <a:pPr indent="0" lvl="0" marL="0" rtl="0" algn="l">
              <a:lnSpc>
                <a:spcPct val="100000"/>
              </a:lnSpc>
              <a:spcBef>
                <a:spcPts val="0"/>
              </a:spcBef>
              <a:spcAft>
                <a:spcPts val="0"/>
              </a:spcAft>
              <a:buSzPts val="990"/>
              <a:buNone/>
            </a:pPr>
            <a:r>
              <a:t/>
            </a:r>
            <a:endParaRPr b="1"/>
          </a:p>
        </p:txBody>
      </p:sp>
      <p:sp>
        <p:nvSpPr>
          <p:cNvPr id="339" name="Google Shape;339;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Sharpening</a:t>
            </a:r>
            <a:endParaRPr/>
          </a:p>
          <a:p>
            <a:pPr indent="0" lvl="0" marL="914400" rtl="0" algn="l">
              <a:lnSpc>
                <a:spcPct val="115000"/>
              </a:lnSpc>
              <a:spcBef>
                <a:spcPts val="1200"/>
              </a:spcBef>
              <a:spcAft>
                <a:spcPts val="1200"/>
              </a:spcAft>
              <a:buSzPts val="1800"/>
              <a:buNone/>
            </a:pPr>
            <a:r>
              <a:t/>
            </a:r>
            <a:endParaRPr sz="1300"/>
          </a:p>
        </p:txBody>
      </p:sp>
      <p:pic>
        <p:nvPicPr>
          <p:cNvPr id="340" name="Google Shape;340;p40"/>
          <p:cNvPicPr preferRelativeResize="0"/>
          <p:nvPr/>
        </p:nvPicPr>
        <p:blipFill rotWithShape="1">
          <a:blip r:embed="rId3">
            <a:alphaModFix/>
          </a:blip>
          <a:srcRect b="0" l="0" r="0" t="0"/>
          <a:stretch/>
        </p:blipFill>
        <p:spPr>
          <a:xfrm>
            <a:off x="3467399" y="243300"/>
            <a:ext cx="4469751" cy="45595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46" name="Google Shape;346;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Line</a:t>
            </a:r>
            <a:endParaRPr/>
          </a:p>
          <a:p>
            <a:pPr indent="0" lvl="0" marL="914400" rtl="0" algn="l">
              <a:lnSpc>
                <a:spcPct val="115000"/>
              </a:lnSpc>
              <a:spcBef>
                <a:spcPts val="1200"/>
              </a:spcBef>
              <a:spcAft>
                <a:spcPts val="1200"/>
              </a:spcAft>
              <a:buSzPts val="1800"/>
              <a:buNone/>
            </a:pPr>
            <a:r>
              <a:t/>
            </a:r>
            <a:endParaRPr sz="1300"/>
          </a:p>
        </p:txBody>
      </p:sp>
      <p:pic>
        <p:nvPicPr>
          <p:cNvPr id="347" name="Google Shape;347;p41"/>
          <p:cNvPicPr preferRelativeResize="0"/>
          <p:nvPr/>
        </p:nvPicPr>
        <p:blipFill rotWithShape="1">
          <a:blip r:embed="rId3">
            <a:alphaModFix/>
          </a:blip>
          <a:srcRect b="0" l="0" r="0" t="0"/>
          <a:stretch/>
        </p:blipFill>
        <p:spPr>
          <a:xfrm>
            <a:off x="4137825" y="70600"/>
            <a:ext cx="4976375" cy="50245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53" name="Google Shape;353;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Rectangle</a:t>
            </a:r>
            <a:endParaRPr/>
          </a:p>
          <a:p>
            <a:pPr indent="0" lvl="0" marL="914400" rtl="0" algn="l">
              <a:lnSpc>
                <a:spcPct val="115000"/>
              </a:lnSpc>
              <a:spcBef>
                <a:spcPts val="1200"/>
              </a:spcBef>
              <a:spcAft>
                <a:spcPts val="1200"/>
              </a:spcAft>
              <a:buSzPts val="1800"/>
              <a:buNone/>
            </a:pPr>
            <a:r>
              <a:t/>
            </a:r>
            <a:endParaRPr sz="1300"/>
          </a:p>
        </p:txBody>
      </p:sp>
      <p:pic>
        <p:nvPicPr>
          <p:cNvPr id="354" name="Google Shape;354;p42"/>
          <p:cNvPicPr preferRelativeResize="0"/>
          <p:nvPr/>
        </p:nvPicPr>
        <p:blipFill rotWithShape="1">
          <a:blip r:embed="rId3">
            <a:alphaModFix/>
          </a:blip>
          <a:srcRect b="0" l="0" r="0" t="0"/>
          <a:stretch/>
        </p:blipFill>
        <p:spPr>
          <a:xfrm>
            <a:off x="3719350" y="74537"/>
            <a:ext cx="5319026" cy="4994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3"/>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60" name="Google Shape;360;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Circle</a:t>
            </a:r>
            <a:endParaRPr/>
          </a:p>
          <a:p>
            <a:pPr indent="0" lvl="0" marL="914400" rtl="0" algn="l">
              <a:lnSpc>
                <a:spcPct val="115000"/>
              </a:lnSpc>
              <a:spcBef>
                <a:spcPts val="1200"/>
              </a:spcBef>
              <a:spcAft>
                <a:spcPts val="1200"/>
              </a:spcAft>
              <a:buSzPts val="1800"/>
              <a:buNone/>
            </a:pPr>
            <a:r>
              <a:t/>
            </a:r>
            <a:endParaRPr sz="1300"/>
          </a:p>
        </p:txBody>
      </p:sp>
      <p:pic>
        <p:nvPicPr>
          <p:cNvPr id="361" name="Google Shape;361;p43"/>
          <p:cNvPicPr preferRelativeResize="0"/>
          <p:nvPr/>
        </p:nvPicPr>
        <p:blipFill rotWithShape="1">
          <a:blip r:embed="rId3">
            <a:alphaModFix/>
          </a:blip>
          <a:srcRect b="0" l="0" r="0" t="0"/>
          <a:stretch/>
        </p:blipFill>
        <p:spPr>
          <a:xfrm>
            <a:off x="4123225" y="48675"/>
            <a:ext cx="4993475" cy="50176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67" name="Google Shape;36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Text</a:t>
            </a:r>
            <a:endParaRPr/>
          </a:p>
          <a:p>
            <a:pPr indent="0" lvl="0" marL="914400" rtl="0" algn="l">
              <a:lnSpc>
                <a:spcPct val="115000"/>
              </a:lnSpc>
              <a:spcBef>
                <a:spcPts val="1200"/>
              </a:spcBef>
              <a:spcAft>
                <a:spcPts val="1200"/>
              </a:spcAft>
              <a:buSzPts val="1800"/>
              <a:buNone/>
            </a:pPr>
            <a:r>
              <a:t/>
            </a:r>
            <a:endParaRPr sz="1300"/>
          </a:p>
        </p:txBody>
      </p:sp>
      <p:pic>
        <p:nvPicPr>
          <p:cNvPr id="368" name="Google Shape;368;p44"/>
          <p:cNvPicPr preferRelativeResize="0"/>
          <p:nvPr/>
        </p:nvPicPr>
        <p:blipFill rotWithShape="1">
          <a:blip r:embed="rId3">
            <a:alphaModFix/>
          </a:blip>
          <a:srcRect b="0" l="0" r="0" t="0"/>
          <a:stretch/>
        </p:blipFill>
        <p:spPr>
          <a:xfrm>
            <a:off x="3656075" y="135925"/>
            <a:ext cx="5487923" cy="49361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1b57441767_4_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Object Detection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Object Detection</a:t>
            </a:r>
            <a:endParaRPr/>
          </a:p>
        </p:txBody>
      </p:sp>
      <p:sp>
        <p:nvSpPr>
          <p:cNvPr id="379" name="Google Shape;379;p45"/>
          <p:cNvSpPr txBox="1"/>
          <p:nvPr>
            <p:ph idx="1" type="body"/>
          </p:nvPr>
        </p:nvSpPr>
        <p:spPr>
          <a:xfrm>
            <a:off x="311700" y="11113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Face detection </a:t>
            </a:r>
            <a:endParaRPr/>
          </a:p>
          <a:p>
            <a:pPr indent="0" lvl="0" marL="457200" marR="0" rtl="0" algn="l">
              <a:lnSpc>
                <a:spcPct val="115000"/>
              </a:lnSpc>
              <a:spcBef>
                <a:spcPts val="0"/>
              </a:spcBef>
              <a:spcAft>
                <a:spcPts val="0"/>
              </a:spcAft>
              <a:buSzPts val="1800"/>
              <a:buNone/>
            </a:pPr>
            <a:r>
              <a:rPr lang="en" sz="1200"/>
              <a:t>The </a:t>
            </a:r>
            <a:r>
              <a:rPr lang="en" sz="1100">
                <a:solidFill>
                  <a:schemeClr val="dk1"/>
                </a:solidFill>
              </a:rPr>
              <a:t>haarcascade_frontalface_default.xml </a:t>
            </a:r>
            <a:r>
              <a:rPr lang="en" sz="1200"/>
              <a:t>file is a pre-trained</a:t>
            </a:r>
            <a:endParaRPr sz="1200"/>
          </a:p>
          <a:p>
            <a:pPr indent="0" lvl="0" marL="457200" marR="0" rtl="0" algn="l">
              <a:lnSpc>
                <a:spcPct val="115000"/>
              </a:lnSpc>
              <a:spcBef>
                <a:spcPts val="0"/>
              </a:spcBef>
              <a:spcAft>
                <a:spcPts val="0"/>
              </a:spcAft>
              <a:buSzPts val="1800"/>
              <a:buNone/>
            </a:pPr>
            <a:r>
              <a:rPr lang="en" sz="1200"/>
              <a:t>classifier provided by OpenCV for face detection. </a:t>
            </a:r>
            <a:endParaRPr/>
          </a:p>
          <a:p>
            <a:pPr indent="457200" lvl="0" marL="0" rtl="0" algn="l">
              <a:lnSpc>
                <a:spcPct val="115000"/>
              </a:lnSpc>
              <a:spcBef>
                <a:spcPts val="1200"/>
              </a:spcBef>
              <a:spcAft>
                <a:spcPts val="0"/>
              </a:spcAft>
              <a:buSzPts val="1800"/>
              <a:buNone/>
            </a:pPr>
            <a:r>
              <a:rPr lang="en" sz="1100" u="sng">
                <a:solidFill>
                  <a:schemeClr val="hlink"/>
                </a:solidFill>
                <a:hlinkClick r:id="rId3"/>
              </a:rPr>
              <a:t>https://github.com/opencv/opencv/tree/master/data/haarcascades</a:t>
            </a:r>
            <a:endParaRPr sz="1100"/>
          </a:p>
          <a:p>
            <a:pPr indent="-342900" lvl="0" marL="457200" marR="0" rtl="0" algn="l">
              <a:lnSpc>
                <a:spcPct val="115000"/>
              </a:lnSpc>
              <a:spcBef>
                <a:spcPts val="0"/>
              </a:spcBef>
              <a:spcAft>
                <a:spcPts val="0"/>
              </a:spcAft>
              <a:buSzPts val="1800"/>
              <a:buChar char="●"/>
            </a:pPr>
            <a:r>
              <a:rPr lang="en"/>
              <a:t>Haar</a:t>
            </a:r>
            <a:r>
              <a:rPr lang="en" sz="1200"/>
              <a:t> </a:t>
            </a:r>
            <a:r>
              <a:rPr lang="en"/>
              <a:t>classifier</a:t>
            </a:r>
            <a:r>
              <a:rPr lang="en" sz="1200"/>
              <a:t> is a machine learning-based approach </a:t>
            </a:r>
            <a:endParaRPr sz="1200"/>
          </a:p>
          <a:p>
            <a:pPr indent="0" lvl="0" marL="457200" marR="0" rtl="0" algn="l">
              <a:lnSpc>
                <a:spcPct val="115000"/>
              </a:lnSpc>
              <a:spcBef>
                <a:spcPts val="0"/>
              </a:spcBef>
              <a:spcAft>
                <a:spcPts val="0"/>
              </a:spcAft>
              <a:buSzPts val="1800"/>
              <a:buNone/>
            </a:pPr>
            <a:r>
              <a:rPr lang="en" sz="1200"/>
              <a:t>for object detection in images and videos, and it is </a:t>
            </a:r>
            <a:endParaRPr sz="1200"/>
          </a:p>
          <a:p>
            <a:pPr indent="0" lvl="0" marL="457200" marR="0" rtl="0" algn="l">
              <a:lnSpc>
                <a:spcPct val="115000"/>
              </a:lnSpc>
              <a:spcBef>
                <a:spcPts val="0"/>
              </a:spcBef>
              <a:spcAft>
                <a:spcPts val="0"/>
              </a:spcAft>
              <a:buSzPts val="1800"/>
              <a:buNone/>
            </a:pPr>
            <a:r>
              <a:rPr lang="en" sz="1200"/>
              <a:t>implemented in the OpenCV library as a part of the cv2 </a:t>
            </a:r>
            <a:endParaRPr sz="1200"/>
          </a:p>
          <a:p>
            <a:pPr indent="0" lvl="0" marL="457200" marR="0" rtl="0" algn="l">
              <a:lnSpc>
                <a:spcPct val="115000"/>
              </a:lnSpc>
              <a:spcBef>
                <a:spcPts val="0"/>
              </a:spcBef>
              <a:spcAft>
                <a:spcPts val="0"/>
              </a:spcAft>
              <a:buSzPts val="1800"/>
              <a:buNone/>
            </a:pPr>
            <a:r>
              <a:rPr lang="en" sz="1200"/>
              <a:t>Module. </a:t>
            </a:r>
            <a:endParaRPr sz="1200"/>
          </a:p>
          <a:p>
            <a:pPr indent="0" lvl="0" marL="0" rtl="0" algn="l">
              <a:lnSpc>
                <a:spcPct val="115000"/>
              </a:lnSpc>
              <a:spcBef>
                <a:spcPts val="1200"/>
              </a:spcBef>
              <a:spcAft>
                <a:spcPts val="1200"/>
              </a:spcAft>
              <a:buSzPts val="1800"/>
              <a:buNone/>
            </a:pPr>
            <a:r>
              <a:t/>
            </a:r>
            <a:endParaRPr/>
          </a:p>
        </p:txBody>
      </p:sp>
      <p:pic>
        <p:nvPicPr>
          <p:cNvPr id="380" name="Google Shape;380;p45"/>
          <p:cNvPicPr preferRelativeResize="0"/>
          <p:nvPr/>
        </p:nvPicPr>
        <p:blipFill rotWithShape="1">
          <a:blip r:embed="rId4">
            <a:alphaModFix/>
          </a:blip>
          <a:srcRect b="0" l="0" r="25378" t="0"/>
          <a:stretch/>
        </p:blipFill>
        <p:spPr>
          <a:xfrm>
            <a:off x="4982248" y="0"/>
            <a:ext cx="4122500"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fd876e4e23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More about Haar Classifier</a:t>
            </a:r>
            <a:endParaRPr/>
          </a:p>
        </p:txBody>
      </p:sp>
      <p:sp>
        <p:nvSpPr>
          <p:cNvPr id="386" name="Google Shape;386;g1fd876e4e23_0_0"/>
          <p:cNvSpPr txBox="1"/>
          <p:nvPr>
            <p:ph idx="1" type="body"/>
          </p:nvPr>
        </p:nvSpPr>
        <p:spPr>
          <a:xfrm>
            <a:off x="311700" y="1152475"/>
            <a:ext cx="8520600" cy="2734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Haar classifier is based on the Haar wavelet transform, which can be used to </a:t>
            </a:r>
            <a:r>
              <a:rPr lang="en" sz="1200">
                <a:solidFill>
                  <a:srgbClr val="FF0000"/>
                </a:solidFill>
                <a:highlight>
                  <a:srgbClr val="F7F7F8"/>
                </a:highlight>
                <a:latin typeface="Roboto"/>
                <a:ea typeface="Roboto"/>
                <a:cs typeface="Roboto"/>
                <a:sym typeface="Roboto"/>
              </a:rPr>
              <a:t>extract features</a:t>
            </a:r>
            <a:r>
              <a:rPr lang="en" sz="1200">
                <a:solidFill>
                  <a:srgbClr val="374151"/>
                </a:solidFill>
                <a:highlight>
                  <a:srgbClr val="F7F7F8"/>
                </a:highlight>
                <a:latin typeface="Roboto"/>
                <a:ea typeface="Roboto"/>
                <a:cs typeface="Roboto"/>
                <a:sym typeface="Roboto"/>
              </a:rPr>
              <a:t> from an image. These features can then be used to train a classifier to detect objects in new images. The Haar classifier works by sliding a window over the input image and computing the Haar features for each window. The classifier then uses these features to classify each window as containing or not containing the object of interest.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Haar classifiers are commonly used for face detection and other object detection tasks. OpenCV provides pre-trained Haar classifiers for face, eye, and smile detection, among other things. These classifiers can be used directly or trained on new data to detect other objects.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2900"/>
              </a:spcBef>
              <a:spcAft>
                <a:spcPts val="2900"/>
              </a:spcAft>
              <a:buSzPct val="138517"/>
              <a:buNone/>
            </a:pPr>
            <a:r>
              <a:rPr lang="en" sz="2246">
                <a:solidFill>
                  <a:srgbClr val="374151"/>
                </a:solidFill>
                <a:latin typeface="Roboto"/>
                <a:ea typeface="Roboto"/>
                <a:cs typeface="Roboto"/>
                <a:sym typeface="Roboto"/>
              </a:rPr>
              <a:t>What is Computer Vision</a:t>
            </a:r>
            <a:endParaRPr/>
          </a:p>
        </p:txBody>
      </p:sp>
      <p:sp>
        <p:nvSpPr>
          <p:cNvPr id="77" name="Google Shape;7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Computer Vision is a field of </a:t>
            </a:r>
            <a:r>
              <a:rPr b="1" lang="en" sz="1200">
                <a:solidFill>
                  <a:srgbClr val="374151"/>
                </a:solidFill>
                <a:latin typeface="Roboto"/>
                <a:ea typeface="Roboto"/>
                <a:cs typeface="Roboto"/>
                <a:sym typeface="Roboto"/>
              </a:rPr>
              <a:t>artificial intelligence</a:t>
            </a:r>
            <a:r>
              <a:rPr lang="en" sz="1200">
                <a:solidFill>
                  <a:srgbClr val="374151"/>
                </a:solidFill>
                <a:latin typeface="Roboto"/>
                <a:ea typeface="Roboto"/>
                <a:cs typeface="Roboto"/>
                <a:sym typeface="Roboto"/>
              </a:rPr>
              <a:t> that enables computers to </a:t>
            </a:r>
            <a:r>
              <a:rPr b="1" lang="en" sz="1200">
                <a:solidFill>
                  <a:srgbClr val="374151"/>
                </a:solidFill>
                <a:latin typeface="Roboto"/>
                <a:ea typeface="Roboto"/>
                <a:cs typeface="Roboto"/>
                <a:sym typeface="Roboto"/>
              </a:rPr>
              <a:t>understand</a:t>
            </a:r>
            <a:r>
              <a:rPr lang="en" sz="1200">
                <a:solidFill>
                  <a:srgbClr val="374151"/>
                </a:solidFill>
                <a:latin typeface="Roboto"/>
                <a:ea typeface="Roboto"/>
                <a:cs typeface="Roboto"/>
                <a:sym typeface="Roboto"/>
              </a:rPr>
              <a:t> and </a:t>
            </a:r>
            <a:r>
              <a:rPr b="1" lang="en" sz="1200">
                <a:solidFill>
                  <a:srgbClr val="374151"/>
                </a:solidFill>
                <a:latin typeface="Roboto"/>
                <a:ea typeface="Roboto"/>
                <a:cs typeface="Roboto"/>
                <a:sym typeface="Roboto"/>
              </a:rPr>
              <a:t>analyze </a:t>
            </a:r>
            <a:r>
              <a:rPr lang="en" sz="1200">
                <a:solidFill>
                  <a:srgbClr val="374151"/>
                </a:solidFill>
                <a:latin typeface="Roboto"/>
                <a:ea typeface="Roboto"/>
                <a:cs typeface="Roboto"/>
                <a:sym typeface="Roboto"/>
              </a:rPr>
              <a:t>images and videos, with the goal of </a:t>
            </a:r>
            <a:r>
              <a:rPr b="1" lang="en" sz="1200">
                <a:solidFill>
                  <a:srgbClr val="374151"/>
                </a:solidFill>
                <a:latin typeface="Roboto"/>
                <a:ea typeface="Roboto"/>
                <a:cs typeface="Roboto"/>
                <a:sym typeface="Roboto"/>
              </a:rPr>
              <a:t>automating </a:t>
            </a:r>
            <a:r>
              <a:rPr lang="en" sz="1200">
                <a:solidFill>
                  <a:srgbClr val="374151"/>
                </a:solidFill>
                <a:latin typeface="Roboto"/>
                <a:ea typeface="Roboto"/>
                <a:cs typeface="Roboto"/>
                <a:sym typeface="Roboto"/>
              </a:rPr>
              <a:t>tasks that would normally require human visual perception. </a:t>
            </a:r>
            <a:endParaRPr sz="1200">
              <a:solidFill>
                <a:srgbClr val="374151"/>
              </a:solidFill>
              <a:latin typeface="Roboto"/>
              <a:ea typeface="Roboto"/>
              <a:cs typeface="Roboto"/>
              <a:sym typeface="Roboto"/>
            </a:endParaRPr>
          </a:p>
          <a:p>
            <a:pPr indent="0" lvl="0" marL="457200" rtl="0" algn="l">
              <a:lnSpc>
                <a:spcPct val="115000"/>
              </a:lnSpc>
              <a:spcBef>
                <a:spcPts val="1200"/>
              </a:spcBef>
              <a:spcAft>
                <a:spcPts val="0"/>
              </a:spcAft>
              <a:buSzPts val="1800"/>
              <a:buNone/>
            </a:pPr>
            <a:r>
              <a:t/>
            </a:r>
            <a:endParaRPr sz="1200">
              <a:solidFill>
                <a:srgbClr val="374151"/>
              </a:solidFill>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It involves the development of </a:t>
            </a:r>
            <a:r>
              <a:rPr b="1" lang="en" sz="1200">
                <a:solidFill>
                  <a:srgbClr val="374151"/>
                </a:solidFill>
                <a:latin typeface="Roboto"/>
                <a:ea typeface="Roboto"/>
                <a:cs typeface="Roboto"/>
                <a:sym typeface="Roboto"/>
              </a:rPr>
              <a:t>algorithms </a:t>
            </a:r>
            <a:r>
              <a:rPr lang="en" sz="1200">
                <a:solidFill>
                  <a:srgbClr val="374151"/>
                </a:solidFill>
                <a:latin typeface="Roboto"/>
                <a:ea typeface="Roboto"/>
                <a:cs typeface="Roboto"/>
                <a:sym typeface="Roboto"/>
              </a:rPr>
              <a:t>and techniques that enable computers to </a:t>
            </a:r>
            <a:r>
              <a:rPr b="1" lang="en" sz="1200">
                <a:solidFill>
                  <a:srgbClr val="374151"/>
                </a:solidFill>
                <a:latin typeface="Roboto"/>
                <a:ea typeface="Roboto"/>
                <a:cs typeface="Roboto"/>
                <a:sym typeface="Roboto"/>
              </a:rPr>
              <a:t>extract meaningful information </a:t>
            </a:r>
            <a:r>
              <a:rPr lang="en" sz="1200">
                <a:solidFill>
                  <a:srgbClr val="374151"/>
                </a:solidFill>
                <a:latin typeface="Roboto"/>
                <a:ea typeface="Roboto"/>
                <a:cs typeface="Roboto"/>
                <a:sym typeface="Roboto"/>
              </a:rPr>
              <a:t>from images and videos.</a:t>
            </a:r>
            <a:endParaRPr sz="1200">
              <a:solidFill>
                <a:srgbClr val="374151"/>
              </a:solidFill>
              <a:latin typeface="Roboto"/>
              <a:ea typeface="Roboto"/>
              <a:cs typeface="Roboto"/>
              <a:sym typeface="Roboto"/>
            </a:endParaRPr>
          </a:p>
          <a:p>
            <a:pPr indent="0" lvl="0" marL="0" rtl="0" algn="l">
              <a:lnSpc>
                <a:spcPct val="115000"/>
              </a:lnSpc>
              <a:spcBef>
                <a:spcPts val="1200"/>
              </a:spcBef>
              <a:spcAft>
                <a:spcPts val="1200"/>
              </a:spcAft>
              <a:buSzPts val="1800"/>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Detection results</a:t>
            </a:r>
            <a:endParaRPr/>
          </a:p>
        </p:txBody>
      </p:sp>
      <p:sp>
        <p:nvSpPr>
          <p:cNvPr id="392" name="Google Shape;392;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a:t>print(type(faces))</a:t>
            </a:r>
            <a:endParaRPr/>
          </a:p>
          <a:p>
            <a:pPr indent="457200" lvl="0" marL="0" rtl="0" algn="l">
              <a:lnSpc>
                <a:spcPct val="115000"/>
              </a:lnSpc>
              <a:spcBef>
                <a:spcPts val="1200"/>
              </a:spcBef>
              <a:spcAft>
                <a:spcPts val="0"/>
              </a:spcAft>
              <a:buSzPts val="1800"/>
              <a:buNone/>
            </a:pPr>
            <a:r>
              <a:rPr lang="en"/>
              <a:t>Type: numpy array   </a:t>
            </a:r>
            <a:endParaRPr/>
          </a:p>
          <a:p>
            <a:pPr indent="-342900" lvl="0" marL="457200" rtl="0" algn="l">
              <a:lnSpc>
                <a:spcPct val="115000"/>
              </a:lnSpc>
              <a:spcBef>
                <a:spcPts val="1200"/>
              </a:spcBef>
              <a:spcAft>
                <a:spcPts val="0"/>
              </a:spcAft>
              <a:buSzPts val="1800"/>
              <a:buChar char="-"/>
            </a:pPr>
            <a:r>
              <a:rPr lang="en"/>
              <a:t>print(faces.shape)</a:t>
            </a:r>
            <a:endParaRPr/>
          </a:p>
          <a:p>
            <a:pPr indent="457200" lvl="0" marL="0" rtl="0" algn="l">
              <a:lnSpc>
                <a:spcPct val="115000"/>
              </a:lnSpc>
              <a:spcBef>
                <a:spcPts val="1200"/>
              </a:spcBef>
              <a:spcAft>
                <a:spcPts val="0"/>
              </a:spcAft>
              <a:buSzPts val="1800"/>
              <a:buNone/>
            </a:pPr>
            <a:r>
              <a:rPr lang="en"/>
              <a:t>Shape: (8, 4) —&gt; 8 people detected and for each one we have 4 values</a:t>
            </a:r>
            <a:endParaRPr/>
          </a:p>
          <a:p>
            <a:pPr indent="-342900" lvl="0" marL="457200" rtl="0" algn="l">
              <a:lnSpc>
                <a:spcPct val="115000"/>
              </a:lnSpc>
              <a:spcBef>
                <a:spcPts val="1200"/>
              </a:spcBef>
              <a:spcAft>
                <a:spcPts val="0"/>
              </a:spcAft>
              <a:buSzPts val="1800"/>
              <a:buChar char="-"/>
            </a:pPr>
            <a:r>
              <a:rPr lang="en"/>
              <a:t>print(faces)</a:t>
            </a:r>
            <a:endParaRPr/>
          </a:p>
          <a:p>
            <a:pPr indent="0" lvl="0" marL="91440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en"/>
              <a:t>Each detected face: [x1,y1, width, height]</a:t>
            </a:r>
            <a:endParaRPr/>
          </a:p>
          <a:p>
            <a:pPr indent="457200" lvl="0" marL="0" rtl="0" algn="l">
              <a:lnSpc>
                <a:spcPct val="115000"/>
              </a:lnSpc>
              <a:spcBef>
                <a:spcPts val="1200"/>
              </a:spcBef>
              <a:spcAft>
                <a:spcPts val="1200"/>
              </a:spcAft>
              <a:buSzPts val="1800"/>
              <a:buNone/>
            </a:pPr>
            <a:r>
              <a:t/>
            </a:r>
            <a:endParaRPr/>
          </a:p>
        </p:txBody>
      </p:sp>
      <p:pic>
        <p:nvPicPr>
          <p:cNvPr id="393" name="Google Shape;393;p46"/>
          <p:cNvPicPr preferRelativeResize="0"/>
          <p:nvPr/>
        </p:nvPicPr>
        <p:blipFill rotWithShape="1">
          <a:blip r:embed="rId3">
            <a:alphaModFix/>
          </a:blip>
          <a:srcRect b="0" l="0" r="0" t="0"/>
          <a:stretch/>
        </p:blipFill>
        <p:spPr>
          <a:xfrm>
            <a:off x="6230271" y="2866875"/>
            <a:ext cx="1542850" cy="1273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Finding the right values to draw rectangles</a:t>
            </a:r>
            <a:endParaRPr/>
          </a:p>
        </p:txBody>
      </p:sp>
      <p:pic>
        <p:nvPicPr>
          <p:cNvPr id="399" name="Google Shape;399;p47"/>
          <p:cNvPicPr preferRelativeResize="0"/>
          <p:nvPr/>
        </p:nvPicPr>
        <p:blipFill rotWithShape="1">
          <a:blip r:embed="rId3">
            <a:alphaModFix/>
          </a:blip>
          <a:srcRect b="0" l="0" r="0" t="0"/>
          <a:stretch/>
        </p:blipFill>
        <p:spPr>
          <a:xfrm>
            <a:off x="730113" y="1069200"/>
            <a:ext cx="7140961" cy="4125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Finding the right values to draw rectangles</a:t>
            </a:r>
            <a:endParaRPr/>
          </a:p>
          <a:p>
            <a:pPr indent="0" lvl="0" marL="0" rtl="0" algn="l">
              <a:lnSpc>
                <a:spcPct val="100000"/>
              </a:lnSpc>
              <a:spcBef>
                <a:spcPts val="0"/>
              </a:spcBef>
              <a:spcAft>
                <a:spcPts val="0"/>
              </a:spcAft>
              <a:buSzPct val="111111"/>
              <a:buNone/>
            </a:pPr>
            <a:r>
              <a:t/>
            </a:r>
            <a:endParaRPr/>
          </a:p>
        </p:txBody>
      </p:sp>
      <p:sp>
        <p:nvSpPr>
          <p:cNvPr id="405" name="Google Shape;405;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rPr lang="en"/>
              <a:t>X1 = x</a:t>
            </a:r>
            <a:endParaRPr/>
          </a:p>
          <a:p>
            <a:pPr indent="0" lvl="0" marL="457200" rtl="0" algn="l">
              <a:lnSpc>
                <a:spcPct val="115000"/>
              </a:lnSpc>
              <a:spcBef>
                <a:spcPts val="1200"/>
              </a:spcBef>
              <a:spcAft>
                <a:spcPts val="0"/>
              </a:spcAft>
              <a:buSzPts val="1800"/>
              <a:buNone/>
            </a:pPr>
            <a:r>
              <a:rPr lang="en"/>
              <a:t>Y1 = y</a:t>
            </a:r>
            <a:endParaRPr/>
          </a:p>
          <a:p>
            <a:pPr indent="0" lvl="0" marL="457200" rtl="0" algn="l">
              <a:lnSpc>
                <a:spcPct val="115000"/>
              </a:lnSpc>
              <a:spcBef>
                <a:spcPts val="1200"/>
              </a:spcBef>
              <a:spcAft>
                <a:spcPts val="0"/>
              </a:spcAft>
              <a:buSzPts val="1800"/>
              <a:buNone/>
            </a:pPr>
            <a:r>
              <a:rPr lang="en"/>
              <a:t>X2 = x + width</a:t>
            </a:r>
            <a:endParaRPr/>
          </a:p>
          <a:p>
            <a:pPr indent="0" lvl="0" marL="457200" rtl="0" algn="l">
              <a:lnSpc>
                <a:spcPct val="115000"/>
              </a:lnSpc>
              <a:spcBef>
                <a:spcPts val="1200"/>
              </a:spcBef>
              <a:spcAft>
                <a:spcPts val="1200"/>
              </a:spcAft>
              <a:buSzPts val="1800"/>
              <a:buNone/>
            </a:pPr>
            <a:r>
              <a:rPr lang="en"/>
              <a:t>Y2 = y + height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2900"/>
              </a:spcBef>
              <a:spcAft>
                <a:spcPts val="0"/>
              </a:spcAft>
              <a:buClr>
                <a:schemeClr val="dk1"/>
              </a:buClr>
              <a:buSzPct val="48962"/>
              <a:buFont typeface="Arial"/>
              <a:buNone/>
            </a:pPr>
            <a:r>
              <a:rPr lang="en" sz="2246">
                <a:solidFill>
                  <a:srgbClr val="374151"/>
                </a:solidFill>
                <a:latin typeface="Roboto"/>
                <a:ea typeface="Roboto"/>
                <a:cs typeface="Roboto"/>
                <a:sym typeface="Roboto"/>
              </a:rPr>
              <a:t>Applications</a:t>
            </a:r>
            <a:endParaRPr sz="2246">
              <a:solidFill>
                <a:srgbClr val="374151"/>
              </a:solidFill>
              <a:latin typeface="Roboto"/>
              <a:ea typeface="Roboto"/>
              <a:cs typeface="Roboto"/>
              <a:sym typeface="Roboto"/>
            </a:endParaRPr>
          </a:p>
          <a:p>
            <a:pPr indent="0" lvl="0" marL="0" rtl="0" algn="l">
              <a:lnSpc>
                <a:spcPct val="100000"/>
              </a:lnSpc>
              <a:spcBef>
                <a:spcPts val="2900"/>
              </a:spcBef>
              <a:spcAft>
                <a:spcPts val="0"/>
              </a:spcAft>
              <a:buSzPct val="111111"/>
              <a:buNone/>
            </a:pPr>
            <a:r>
              <a:t/>
            </a:r>
            <a:endParaRPr/>
          </a:p>
        </p:txBody>
      </p:sp>
      <p:sp>
        <p:nvSpPr>
          <p:cNvPr id="83" name="Google Shape;83;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290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Autonomous Vehicles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Medical Image analysis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Security and Surveillance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Robotics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Augmented Reality</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Quality Control</a:t>
            </a:r>
            <a:endParaRPr/>
          </a:p>
        </p:txBody>
      </p:sp>
      <p:pic>
        <p:nvPicPr>
          <p:cNvPr id="84" name="Google Shape;84;p5"/>
          <p:cNvPicPr preferRelativeResize="0"/>
          <p:nvPr/>
        </p:nvPicPr>
        <p:blipFill rotWithShape="1">
          <a:blip r:embed="rId3">
            <a:alphaModFix/>
          </a:blip>
          <a:srcRect b="0" l="0" r="0" t="0"/>
          <a:stretch/>
        </p:blipFill>
        <p:spPr>
          <a:xfrm>
            <a:off x="5932550" y="278024"/>
            <a:ext cx="1440450" cy="1475900"/>
          </a:xfrm>
          <a:prstGeom prst="rect">
            <a:avLst/>
          </a:prstGeom>
          <a:noFill/>
          <a:ln>
            <a:noFill/>
          </a:ln>
          <a:effectLst>
            <a:outerShdw blurRad="57150" rotWithShape="0" algn="bl" dir="5400000" dist="19050">
              <a:srgbClr val="000000">
                <a:alpha val="49411"/>
              </a:srgbClr>
            </a:outerShdw>
          </a:effectLst>
        </p:spPr>
      </p:pic>
      <p:pic>
        <p:nvPicPr>
          <p:cNvPr id="85" name="Google Shape;85;p5"/>
          <p:cNvPicPr preferRelativeResize="0"/>
          <p:nvPr/>
        </p:nvPicPr>
        <p:blipFill rotWithShape="1">
          <a:blip r:embed="rId4">
            <a:alphaModFix/>
          </a:blip>
          <a:srcRect b="0" l="0" r="0" t="0"/>
          <a:stretch/>
        </p:blipFill>
        <p:spPr>
          <a:xfrm>
            <a:off x="7447200" y="671726"/>
            <a:ext cx="1583625" cy="1241658"/>
          </a:xfrm>
          <a:prstGeom prst="rect">
            <a:avLst/>
          </a:prstGeom>
          <a:noFill/>
          <a:ln>
            <a:noFill/>
          </a:ln>
        </p:spPr>
      </p:pic>
      <p:pic>
        <p:nvPicPr>
          <p:cNvPr id="86" name="Google Shape;86;p5"/>
          <p:cNvPicPr preferRelativeResize="0"/>
          <p:nvPr/>
        </p:nvPicPr>
        <p:blipFill rotWithShape="1">
          <a:blip r:embed="rId5">
            <a:alphaModFix/>
          </a:blip>
          <a:srcRect b="0" l="0" r="0" t="0"/>
          <a:stretch/>
        </p:blipFill>
        <p:spPr>
          <a:xfrm>
            <a:off x="2785825" y="339750"/>
            <a:ext cx="2997375" cy="1573625"/>
          </a:xfrm>
          <a:prstGeom prst="rect">
            <a:avLst/>
          </a:prstGeom>
          <a:noFill/>
          <a:ln>
            <a:noFill/>
          </a:ln>
        </p:spPr>
      </p:pic>
      <p:pic>
        <p:nvPicPr>
          <p:cNvPr id="87" name="Google Shape;87;p5"/>
          <p:cNvPicPr preferRelativeResize="0"/>
          <p:nvPr/>
        </p:nvPicPr>
        <p:blipFill rotWithShape="1">
          <a:blip r:embed="rId6">
            <a:alphaModFix/>
          </a:blip>
          <a:srcRect b="0" l="0" r="0" t="0"/>
          <a:stretch/>
        </p:blipFill>
        <p:spPr>
          <a:xfrm>
            <a:off x="3058475" y="2205050"/>
            <a:ext cx="1846257" cy="1475900"/>
          </a:xfrm>
          <a:prstGeom prst="rect">
            <a:avLst/>
          </a:prstGeom>
          <a:noFill/>
          <a:ln>
            <a:noFill/>
          </a:ln>
        </p:spPr>
      </p:pic>
      <p:pic>
        <p:nvPicPr>
          <p:cNvPr id="88" name="Google Shape;88;p5"/>
          <p:cNvPicPr preferRelativeResize="0"/>
          <p:nvPr/>
        </p:nvPicPr>
        <p:blipFill rotWithShape="1">
          <a:blip r:embed="rId7">
            <a:alphaModFix/>
          </a:blip>
          <a:srcRect b="0" l="0" r="0" t="0"/>
          <a:stretch/>
        </p:blipFill>
        <p:spPr>
          <a:xfrm>
            <a:off x="5234575" y="2163900"/>
            <a:ext cx="3491752" cy="2182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2900"/>
              </a:spcBef>
              <a:spcAft>
                <a:spcPts val="2900"/>
              </a:spcAft>
              <a:buClr>
                <a:schemeClr val="dk1"/>
              </a:buClr>
              <a:buSzPts val="1100"/>
              <a:buFont typeface="Arial"/>
              <a:buNone/>
            </a:pPr>
            <a:r>
              <a:rPr lang="en" sz="2246">
                <a:solidFill>
                  <a:srgbClr val="374151"/>
                </a:solidFill>
                <a:latin typeface="Roboto"/>
                <a:ea typeface="Roboto"/>
                <a:cs typeface="Roboto"/>
                <a:sym typeface="Roboto"/>
              </a:rPr>
              <a:t>Computer Vision techniques can be classified into…</a:t>
            </a:r>
            <a:endParaRPr sz="2246">
              <a:solidFill>
                <a:srgbClr val="374151"/>
              </a:solidFill>
              <a:latin typeface="Roboto"/>
              <a:ea typeface="Roboto"/>
              <a:cs typeface="Roboto"/>
              <a:sym typeface="Roboto"/>
            </a:endParaRPr>
          </a:p>
        </p:txBody>
      </p:sp>
      <p:sp>
        <p:nvSpPr>
          <p:cNvPr id="94" name="Google Shape;94;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SzPct val="214285"/>
              <a:buNone/>
            </a:pPr>
            <a:r>
              <a:rPr lang="en" sz="1200">
                <a:solidFill>
                  <a:srgbClr val="374151"/>
                </a:solidFill>
                <a:highlight>
                  <a:srgbClr val="F7F7F8"/>
                </a:highlight>
                <a:latin typeface="Roboto"/>
                <a:ea typeface="Roboto"/>
                <a:cs typeface="Roboto"/>
                <a:sym typeface="Roboto"/>
              </a:rPr>
              <a:t>Traditional techniques:  (Today we will cover a little bit of it)</a:t>
            </a:r>
            <a:endParaRPr sz="1200">
              <a:solidFill>
                <a:srgbClr val="374151"/>
              </a:solidFill>
              <a:highlight>
                <a:srgbClr val="F7F7F8"/>
              </a:highlight>
              <a:latin typeface="Roboto"/>
              <a:ea typeface="Roboto"/>
              <a:cs typeface="Roboto"/>
              <a:sym typeface="Roboto"/>
            </a:endParaRPr>
          </a:p>
          <a:p>
            <a:pPr indent="-281940" lvl="0" marL="457200" rtl="0" algn="l">
              <a:lnSpc>
                <a:spcPct val="115000"/>
              </a:lnSpc>
              <a:spcBef>
                <a:spcPts val="150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Mostly rely on</a:t>
            </a:r>
            <a:r>
              <a:rPr b="1" lang="en" sz="1200">
                <a:solidFill>
                  <a:srgbClr val="374151"/>
                </a:solidFill>
                <a:highlight>
                  <a:srgbClr val="F7F7F8"/>
                </a:highlight>
                <a:latin typeface="Roboto"/>
                <a:ea typeface="Roboto"/>
                <a:cs typeface="Roboto"/>
                <a:sym typeface="Roboto"/>
              </a:rPr>
              <a:t> hand-crafted algorithms (</a:t>
            </a:r>
            <a:r>
              <a:rPr lang="en" sz="1150">
                <a:solidFill>
                  <a:srgbClr val="FF0000"/>
                </a:solidFill>
                <a:highlight>
                  <a:srgbClr val="FFFFFF"/>
                </a:highlight>
              </a:rPr>
              <a:t>features that are manually extracted for example number of red pixels</a:t>
            </a:r>
            <a:r>
              <a:rPr b="1" lang="en" sz="1200">
                <a:solidFill>
                  <a:srgbClr val="374151"/>
                </a:solidFill>
                <a:highlight>
                  <a:srgbClr val="F7F7F8"/>
                </a:highlight>
                <a:latin typeface="Roboto"/>
                <a:ea typeface="Roboto"/>
                <a:cs typeface="Roboto"/>
                <a:sym typeface="Roboto"/>
              </a:rPr>
              <a:t>)</a:t>
            </a:r>
            <a:r>
              <a:rPr lang="en" sz="1200">
                <a:solidFill>
                  <a:srgbClr val="374151"/>
                </a:solidFill>
                <a:highlight>
                  <a:srgbClr val="F7F7F8"/>
                </a:highlight>
                <a:latin typeface="Roboto"/>
                <a:ea typeface="Roboto"/>
                <a:cs typeface="Roboto"/>
                <a:sym typeface="Roboto"/>
              </a:rPr>
              <a:t> and simple machine learning algorithms (clustering, regression, decision tree ,...) that may not be able to handle variations in data.</a:t>
            </a:r>
            <a:endParaRPr sz="1200">
              <a:solidFill>
                <a:srgbClr val="374151"/>
              </a:solidFill>
              <a:highlight>
                <a:srgbClr val="F7F7F8"/>
              </a:highlight>
              <a:latin typeface="Roboto"/>
              <a:ea typeface="Roboto"/>
              <a:cs typeface="Roboto"/>
              <a:sym typeface="Roboto"/>
            </a:endParaRPr>
          </a:p>
          <a:p>
            <a:pPr indent="-281940" lvl="0" marL="457200" rtl="0" algn="l">
              <a:lnSpc>
                <a:spcPct val="115000"/>
              </a:lnSpc>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Some important techniques:</a:t>
            </a:r>
            <a:endParaRPr sz="1200">
              <a:solidFill>
                <a:srgbClr val="374151"/>
              </a:solidFill>
              <a:highlight>
                <a:srgbClr val="F7F7F8"/>
              </a:highlight>
              <a:latin typeface="Roboto"/>
              <a:ea typeface="Roboto"/>
              <a:cs typeface="Roboto"/>
              <a:sym typeface="Roboto"/>
            </a:endParaRPr>
          </a:p>
          <a:p>
            <a:pPr indent="-281940" lvl="0" marL="914400" rtl="0" algn="l">
              <a:lnSpc>
                <a:spcPct val="115000"/>
              </a:lnSpc>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Image Filtering: Techniques used to filter or </a:t>
            </a:r>
            <a:r>
              <a:rPr b="1" lang="en" sz="1200">
                <a:solidFill>
                  <a:srgbClr val="374151"/>
                </a:solidFill>
                <a:highlight>
                  <a:srgbClr val="F7F7F8"/>
                </a:highlight>
                <a:latin typeface="Roboto"/>
                <a:ea typeface="Roboto"/>
                <a:cs typeface="Roboto"/>
                <a:sym typeface="Roboto"/>
              </a:rPr>
              <a:t>enhance </a:t>
            </a:r>
            <a:r>
              <a:rPr lang="en" sz="1200">
                <a:solidFill>
                  <a:srgbClr val="374151"/>
                </a:solidFill>
                <a:highlight>
                  <a:srgbClr val="F7F7F8"/>
                </a:highlight>
                <a:latin typeface="Roboto"/>
                <a:ea typeface="Roboto"/>
                <a:cs typeface="Roboto"/>
                <a:sym typeface="Roboto"/>
              </a:rPr>
              <a:t>images, such as smoothing or sharpening filters.</a:t>
            </a:r>
            <a:endParaRPr sz="1200">
              <a:solidFill>
                <a:srgbClr val="374151"/>
              </a:solidFill>
              <a:highlight>
                <a:srgbClr val="F7F7F8"/>
              </a:highlight>
              <a:latin typeface="Roboto"/>
              <a:ea typeface="Roboto"/>
              <a:cs typeface="Roboto"/>
              <a:sym typeface="Roboto"/>
            </a:endParaRPr>
          </a:p>
          <a:p>
            <a:pPr indent="-281940" lvl="0" marL="914400" rtl="0" algn="l">
              <a:lnSpc>
                <a:spcPct val="115000"/>
              </a:lnSpc>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Edge Detection: Techniques used to detect edges or boundaries in images.</a:t>
            </a:r>
            <a:endParaRPr sz="1200">
              <a:solidFill>
                <a:srgbClr val="374151"/>
              </a:solidFill>
              <a:highlight>
                <a:srgbClr val="F7F7F8"/>
              </a:highlight>
              <a:latin typeface="Roboto"/>
              <a:ea typeface="Roboto"/>
              <a:cs typeface="Roboto"/>
              <a:sym typeface="Roboto"/>
            </a:endParaRPr>
          </a:p>
          <a:p>
            <a:pPr indent="-281940" lvl="0" marL="914400" rtl="0" algn="l">
              <a:lnSpc>
                <a:spcPct val="115000"/>
              </a:lnSpc>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Object Detection: Techniques used to detect objects (for example faces) in images, such as, </a:t>
            </a:r>
            <a:r>
              <a:rPr b="1" lang="en" sz="1200">
                <a:solidFill>
                  <a:srgbClr val="374151"/>
                </a:solidFill>
                <a:highlight>
                  <a:srgbClr val="F7F7F8"/>
                </a:highlight>
                <a:latin typeface="Roboto"/>
                <a:ea typeface="Roboto"/>
                <a:cs typeface="Roboto"/>
                <a:sym typeface="Roboto"/>
              </a:rPr>
              <a:t>Haar cascades </a:t>
            </a:r>
            <a:r>
              <a:rPr lang="en" sz="1200">
                <a:solidFill>
                  <a:srgbClr val="374151"/>
                </a:solidFill>
                <a:highlight>
                  <a:srgbClr val="F7F7F8"/>
                </a:highlight>
                <a:latin typeface="Roboto"/>
                <a:ea typeface="Roboto"/>
                <a:cs typeface="Roboto"/>
                <a:sym typeface="Roboto"/>
              </a:rPr>
              <a:t>classifier.</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ct val="214285"/>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ct val="214285"/>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ct val="214285"/>
              <a:buNone/>
            </a:pPr>
            <a:r>
              <a:rPr lang="en" sz="1200">
                <a:solidFill>
                  <a:srgbClr val="374151"/>
                </a:solidFill>
                <a:highlight>
                  <a:srgbClr val="F7F7F8"/>
                </a:highlight>
                <a:latin typeface="Roboto"/>
                <a:ea typeface="Roboto"/>
                <a:cs typeface="Roboto"/>
                <a:sym typeface="Roboto"/>
              </a:rPr>
              <a:t>Deep learning-based techniques:</a:t>
            </a:r>
            <a:endParaRPr sz="1200">
              <a:solidFill>
                <a:srgbClr val="374151"/>
              </a:solidFill>
              <a:highlight>
                <a:srgbClr val="F7F7F8"/>
              </a:highlight>
              <a:latin typeface="Roboto"/>
              <a:ea typeface="Roboto"/>
              <a:cs typeface="Roboto"/>
              <a:sym typeface="Roboto"/>
            </a:endParaRPr>
          </a:p>
          <a:p>
            <a:pPr indent="-281940" lvl="0" marL="457200" rtl="0" algn="l">
              <a:lnSpc>
                <a:spcPct val="115000"/>
              </a:lnSpc>
              <a:spcBef>
                <a:spcPts val="150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The more the data the better the results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ct val="61109"/>
              <a:buFont typeface="Arial"/>
              <a:buNone/>
            </a:pPr>
            <a:r>
              <a:t/>
            </a:r>
            <a:endParaRPr/>
          </a:p>
        </p:txBody>
      </p:sp>
      <p:pic>
        <p:nvPicPr>
          <p:cNvPr id="95" name="Google Shape;95;p6"/>
          <p:cNvPicPr preferRelativeResize="0"/>
          <p:nvPr/>
        </p:nvPicPr>
        <p:blipFill rotWithShape="1">
          <a:blip r:embed="rId3">
            <a:alphaModFix/>
          </a:blip>
          <a:srcRect b="0" l="0" r="0" t="0"/>
          <a:stretch/>
        </p:blipFill>
        <p:spPr>
          <a:xfrm>
            <a:off x="1038249" y="2502224"/>
            <a:ext cx="1572675" cy="933625"/>
          </a:xfrm>
          <a:prstGeom prst="rect">
            <a:avLst/>
          </a:prstGeom>
          <a:noFill/>
          <a:ln>
            <a:noFill/>
          </a:ln>
        </p:spPr>
      </p:pic>
      <p:pic>
        <p:nvPicPr>
          <p:cNvPr id="96" name="Google Shape;96;p6"/>
          <p:cNvPicPr preferRelativeResize="0"/>
          <p:nvPr/>
        </p:nvPicPr>
        <p:blipFill rotWithShape="1">
          <a:blip r:embed="rId4">
            <a:alphaModFix/>
          </a:blip>
          <a:srcRect b="0" l="0" r="0" t="0"/>
          <a:stretch/>
        </p:blipFill>
        <p:spPr>
          <a:xfrm>
            <a:off x="3321950" y="2488438"/>
            <a:ext cx="1946725" cy="961200"/>
          </a:xfrm>
          <a:prstGeom prst="rect">
            <a:avLst/>
          </a:prstGeom>
          <a:noFill/>
          <a:ln>
            <a:noFill/>
          </a:ln>
        </p:spPr>
      </p:pic>
      <p:pic>
        <p:nvPicPr>
          <p:cNvPr id="97" name="Google Shape;97;p6"/>
          <p:cNvPicPr preferRelativeResize="0"/>
          <p:nvPr/>
        </p:nvPicPr>
        <p:blipFill rotWithShape="1">
          <a:blip r:embed="rId5">
            <a:alphaModFix/>
          </a:blip>
          <a:srcRect b="0" l="0" r="0" t="0"/>
          <a:stretch/>
        </p:blipFill>
        <p:spPr>
          <a:xfrm>
            <a:off x="5897125" y="2418885"/>
            <a:ext cx="2433850" cy="1100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2900"/>
              </a:spcBef>
              <a:spcAft>
                <a:spcPts val="2900"/>
              </a:spcAft>
              <a:buSzPts val="2800"/>
              <a:buNone/>
            </a:pPr>
            <a:r>
              <a:rPr lang="en" sz="2246">
                <a:solidFill>
                  <a:srgbClr val="374151"/>
                </a:solidFill>
                <a:latin typeface="Roboto"/>
                <a:ea typeface="Roboto"/>
                <a:cs typeface="Roboto"/>
                <a:sym typeface="Roboto"/>
              </a:rPr>
              <a:t>Computer Vision techniques</a:t>
            </a:r>
            <a:endParaRPr sz="2246">
              <a:solidFill>
                <a:srgbClr val="374151"/>
              </a:solidFill>
              <a:latin typeface="Roboto"/>
              <a:ea typeface="Roboto"/>
              <a:cs typeface="Roboto"/>
              <a:sym typeface="Roboto"/>
            </a:endParaRPr>
          </a:p>
        </p:txBody>
      </p:sp>
      <p:sp>
        <p:nvSpPr>
          <p:cNvPr id="103" name="Google Shape;103;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marR="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It is important to note that these techniques can be </a:t>
            </a:r>
            <a:r>
              <a:rPr b="1" lang="en" sz="1200">
                <a:solidFill>
                  <a:srgbClr val="374151"/>
                </a:solidFill>
                <a:highlight>
                  <a:srgbClr val="F7F7F8"/>
                </a:highlight>
                <a:latin typeface="Roboto"/>
                <a:ea typeface="Roboto"/>
                <a:cs typeface="Roboto"/>
                <a:sym typeface="Roboto"/>
              </a:rPr>
              <a:t>combined </a:t>
            </a:r>
            <a:r>
              <a:rPr lang="en" sz="1200">
                <a:solidFill>
                  <a:srgbClr val="374151"/>
                </a:solidFill>
                <a:highlight>
                  <a:srgbClr val="F7F7F8"/>
                </a:highlight>
                <a:latin typeface="Roboto"/>
                <a:ea typeface="Roboto"/>
                <a:cs typeface="Roboto"/>
                <a:sym typeface="Roboto"/>
              </a:rPr>
              <a:t>in various ways to solve different computer vision tasks. </a:t>
            </a:r>
            <a:endParaRPr sz="1200">
              <a:solidFill>
                <a:srgbClr val="374151"/>
              </a:solidFill>
              <a:highlight>
                <a:srgbClr val="F7F7F8"/>
              </a:highlight>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For example, we almost never start training a deep learning model without first preparing the data, as this can significantly affect the final results. </a:t>
            </a:r>
            <a:endParaRPr sz="1200">
              <a:solidFill>
                <a:srgbClr val="374151"/>
              </a:solidFill>
              <a:highlight>
                <a:srgbClr val="F7F7F8"/>
              </a:highlight>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Image </a:t>
            </a:r>
            <a:r>
              <a:rPr b="1" lang="en" sz="1200">
                <a:solidFill>
                  <a:srgbClr val="FF0000"/>
                </a:solidFill>
                <a:highlight>
                  <a:srgbClr val="F7F7F8"/>
                </a:highlight>
                <a:latin typeface="Roboto"/>
                <a:ea typeface="Roboto"/>
                <a:cs typeface="Roboto"/>
                <a:sym typeface="Roboto"/>
              </a:rPr>
              <a:t>denoising </a:t>
            </a:r>
            <a:r>
              <a:rPr lang="en" sz="1200">
                <a:solidFill>
                  <a:srgbClr val="374151"/>
                </a:solidFill>
                <a:highlight>
                  <a:srgbClr val="F7F7F8"/>
                </a:highlight>
                <a:latin typeface="Roboto"/>
                <a:ea typeface="Roboto"/>
                <a:cs typeface="Roboto"/>
                <a:sym typeface="Roboto"/>
              </a:rPr>
              <a:t>is one of the most important preprocessing tasks in deep learning, and traditional techniques can be helpful in achieving this </a:t>
            </a:r>
            <a:endParaRPr sz="1200">
              <a:solidFill>
                <a:srgbClr val="374151"/>
              </a:solidFill>
              <a:highlight>
                <a:srgbClr val="F7F7F8"/>
              </a:highlight>
              <a:latin typeface="Roboto"/>
              <a:ea typeface="Roboto"/>
              <a:cs typeface="Roboto"/>
              <a:sym typeface="Roboto"/>
            </a:endParaRPr>
          </a:p>
        </p:txBody>
      </p:sp>
      <p:pic>
        <p:nvPicPr>
          <p:cNvPr id="104" name="Google Shape;104;p7"/>
          <p:cNvPicPr preferRelativeResize="0"/>
          <p:nvPr/>
        </p:nvPicPr>
        <p:blipFill rotWithShape="1">
          <a:blip r:embed="rId3">
            <a:alphaModFix/>
          </a:blip>
          <a:srcRect b="0" l="0" r="0" t="0"/>
          <a:stretch/>
        </p:blipFill>
        <p:spPr>
          <a:xfrm>
            <a:off x="2019375" y="2781305"/>
            <a:ext cx="4734700" cy="1972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Installing Python and External Packages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